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K Modular" charset="1" panose="00000800000000000000"/>
      <p:regular r:id="rId20"/>
    </p:embeddedFont>
    <p:embeddedFont>
      <p:font typeface="Pattanakarn SemiExpanded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Pattanakarn SemiExpanded Bold" charset="1" panose="00000000000000000000"/>
      <p:regular r:id="rId23"/>
    </p:embeddedFont>
    <p:embeddedFont>
      <p:font typeface="Pattanakarn SemiExpanded Semi-Bold" charset="1" panose="00000000000000000000"/>
      <p:regular r:id="rId24"/>
    </p:embeddedFont>
    <p:embeddedFont>
      <p:font typeface="Bernier" charset="1" panose="00000500000000000000"/>
      <p:regular r:id="rId25"/>
    </p:embeddedFont>
    <p:embeddedFont>
      <p:font typeface="Tomorrow Bold" charset="1" panose="00000000000000000000"/>
      <p:regular r:id="rId26"/>
    </p:embeddedFont>
    <p:embeddedFont>
      <p:font typeface="Canva Sans Bold" charset="1" panose="020B0803030501040103"/>
      <p:regular r:id="rId27"/>
    </p:embeddedFont>
    <p:embeddedFont>
      <p:font typeface="Tomorrow" charset="1" panose="00000000000000000000"/>
      <p:regular r:id="rId28"/>
    </p:embeddedFont>
    <p:embeddedFont>
      <p:font typeface="Pattanakarn SemiExpanded Ultra-Bold" charset="1" panose="00000000000000000000"/>
      <p:regular r:id="rId29"/>
    </p:embeddedFont>
    <p:embeddedFont>
      <p:font typeface="Noto Serif Ethiopic Condensed" charset="1" panose="02020502060505020204"/>
      <p:regular r:id="rId30"/>
    </p:embeddedFont>
    <p:embeddedFont>
      <p:font typeface="Noto Serif Ethiopic Condensed Bold" charset="1" panose="02020502060505020204"/>
      <p:regular r:id="rId31"/>
    </p:embeddedFont>
    <p:embeddedFont>
      <p:font typeface="Cinzel Decorative Bold" charset="1" panose="00000800000000000000"/>
      <p:regular r:id="rId32"/>
    </p:embeddedFont>
    <p:embeddedFont>
      <p:font typeface="Cinzel Decorative" charset="1" panose="00000500000000000000"/>
      <p:regular r:id="rId33"/>
    </p:embeddedFont>
    <p:embeddedFont>
      <p:font typeface="Zuume Rough Bold" charset="1" panose="00000800000000000000"/>
      <p:regular r:id="rId34"/>
    </p:embeddedFont>
    <p:embeddedFont>
      <p:font typeface="Holiday" charset="1" panose="00000000000000000000"/>
      <p:regular r:id="rId35"/>
    </p:embeddedFont>
    <p:embeddedFont>
      <p:font typeface="Poppins Bold" charset="1" panose="00000800000000000000"/>
      <p:regular r:id="rId36"/>
    </p:embeddedFont>
    <p:embeddedFont>
      <p:font typeface="Poppins Light" charset="1" panose="00000400000000000000"/>
      <p:regular r:id="rId37"/>
    </p:embeddedFont>
    <p:embeddedFont>
      <p:font typeface="Consolas" charset="1" panose="020B0609020204030204"/>
      <p:regular r:id="rId38"/>
    </p:embeddedFont>
    <p:embeddedFont>
      <p:font typeface="Blanka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38.png" Type="http://schemas.openxmlformats.org/officeDocument/2006/relationships/image"/><Relationship Id="rId5" Target="../media/image58.png" Type="http://schemas.openxmlformats.org/officeDocument/2006/relationships/image"/><Relationship Id="rId6" Target="../media/image48.png" Type="http://schemas.openxmlformats.org/officeDocument/2006/relationships/image"/><Relationship Id="rId7" Target="https://www.kaggle.com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9.png" Type="http://schemas.openxmlformats.org/officeDocument/2006/relationships/image"/><Relationship Id="rId9" Target="../embeddings/oleObject1.bin" Type="http://schemas.openxmlformats.org/officeDocument/2006/relationships/oleObjec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26.png" Type="http://schemas.openxmlformats.org/officeDocument/2006/relationships/image"/><Relationship Id="rId2" Target="../media/image21.png" Type="http://schemas.openxmlformats.org/officeDocument/2006/relationships/image"/><Relationship Id="rId3" Target="../media/image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8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.png" Type="http://schemas.openxmlformats.org/officeDocument/2006/relationships/image"/><Relationship Id="rId4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6392" y="-1412516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33099" y="9729575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18434" y="7713567"/>
            <a:ext cx="5348233" cy="741103"/>
            <a:chOff x="0" y="0"/>
            <a:chExt cx="3209871" cy="4447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09871" cy="444791"/>
            </a:xfrm>
            <a:custGeom>
              <a:avLst/>
              <a:gdLst/>
              <a:ahLst/>
              <a:cxnLst/>
              <a:rect r="r" b="b" t="t" l="l"/>
              <a:pathLst>
                <a:path h="444791" w="3209871">
                  <a:moveTo>
                    <a:pt x="203200" y="0"/>
                  </a:moveTo>
                  <a:lnTo>
                    <a:pt x="3209871" y="0"/>
                  </a:lnTo>
                  <a:lnTo>
                    <a:pt x="3006671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3006671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21333" y="7845745"/>
            <a:ext cx="5443500" cy="741103"/>
            <a:chOff x="0" y="0"/>
            <a:chExt cx="3267048" cy="4447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67048" cy="444791"/>
            </a:xfrm>
            <a:custGeom>
              <a:avLst/>
              <a:gdLst/>
              <a:ahLst/>
              <a:cxnLst/>
              <a:rect r="r" b="b" t="t" l="l"/>
              <a:pathLst>
                <a:path h="444791" w="3267048">
                  <a:moveTo>
                    <a:pt x="203200" y="0"/>
                  </a:moveTo>
                  <a:lnTo>
                    <a:pt x="3267048" y="0"/>
                  </a:lnTo>
                  <a:lnTo>
                    <a:pt x="3063848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3063848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632909" y="899968"/>
            <a:ext cx="847641" cy="832229"/>
          </a:xfrm>
          <a:custGeom>
            <a:avLst/>
            <a:gdLst/>
            <a:ahLst/>
            <a:cxnLst/>
            <a:rect r="r" b="b" t="t" l="l"/>
            <a:pathLst>
              <a:path h="832229" w="847641">
                <a:moveTo>
                  <a:pt x="0" y="0"/>
                </a:moveTo>
                <a:lnTo>
                  <a:pt x="847641" y="0"/>
                </a:lnTo>
                <a:lnTo>
                  <a:pt x="847641" y="832229"/>
                </a:lnTo>
                <a:lnTo>
                  <a:pt x="0" y="832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6530460" y="-1028700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529604" y="7462226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529604" y="2567957"/>
            <a:ext cx="5877867" cy="8756599"/>
          </a:xfrm>
          <a:custGeom>
            <a:avLst/>
            <a:gdLst/>
            <a:ahLst/>
            <a:cxnLst/>
            <a:rect r="r" b="b" t="t" l="l"/>
            <a:pathLst>
              <a:path h="8756599" w="5877867">
                <a:moveTo>
                  <a:pt x="0" y="0"/>
                </a:moveTo>
                <a:lnTo>
                  <a:pt x="5877867" y="0"/>
                </a:lnTo>
                <a:lnTo>
                  <a:pt x="5877867" y="8756599"/>
                </a:lnTo>
                <a:lnTo>
                  <a:pt x="0" y="87565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875315" y="2063881"/>
            <a:ext cx="12514408" cy="244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7"/>
              </a:lnSpc>
            </a:pPr>
            <a:r>
              <a:rPr lang="en-US" sz="7047">
                <a:solidFill>
                  <a:srgbClr val="00BF63"/>
                </a:solidFill>
                <a:latin typeface="HK Modular"/>
                <a:ea typeface="HK Modular"/>
                <a:cs typeface="HK Modular"/>
                <a:sym typeface="HK Modular"/>
              </a:rPr>
              <a:t>THE GOLDEN AGE OF VIDEO GAMES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52606" y="5471289"/>
            <a:ext cx="14982787" cy="118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An Analysis of : Critics Score - User Score -</a:t>
            </a:r>
          </a:p>
          <a:p>
            <a:pPr algn="ctr">
              <a:lnSpc>
                <a:spcPts val="4735"/>
              </a:lnSpc>
            </a:pPr>
            <a:r>
              <a:rPr lang="en-US" sz="3382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Sales From 19's to </a:t>
            </a:r>
            <a:r>
              <a:rPr lang="en-US" sz="3382">
                <a:solidFill>
                  <a:srgbClr val="FFBD59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20's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33511" y="7569769"/>
            <a:ext cx="308772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Name - Alfaiz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6727250" y="7882922"/>
            <a:ext cx="490008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RETRO GAMING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05658" y="8111522"/>
            <a:ext cx="3368129" cy="570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8"/>
              </a:lnSpc>
              <a:spcBef>
                <a:spcPct val="0"/>
              </a:spcBef>
            </a:pPr>
            <a:r>
              <a:rPr lang="en-US" sz="3406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Project - Major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23682" y="8733805"/>
            <a:ext cx="2732082" cy="52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Date - 2025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07061" y="218401"/>
            <a:ext cx="9350167" cy="377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25"/>
              </a:lnSpc>
              <a:spcBef>
                <a:spcPct val="0"/>
              </a:spcBef>
            </a:pPr>
            <a:r>
              <a:rPr lang="en-US" b="true" sz="16868" spc="-168">
                <a:solidFill>
                  <a:srgbClr val="4B55DC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GOLDEN AGE 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310257" y="-3022322"/>
            <a:ext cx="6044198" cy="6578718"/>
          </a:xfrm>
          <a:custGeom>
            <a:avLst/>
            <a:gdLst/>
            <a:ahLst/>
            <a:cxnLst/>
            <a:rect r="r" b="b" t="t" l="l"/>
            <a:pathLst>
              <a:path h="6578718" w="6044198">
                <a:moveTo>
                  <a:pt x="0" y="0"/>
                </a:moveTo>
                <a:lnTo>
                  <a:pt x="6044198" y="0"/>
                </a:lnTo>
                <a:lnTo>
                  <a:pt x="6044198" y="6578718"/>
                </a:lnTo>
                <a:lnTo>
                  <a:pt x="0" y="657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6853833" y="3044291"/>
            <a:ext cx="341403" cy="512105"/>
            <a:chOff x="0" y="0"/>
            <a:chExt cx="406400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88847" y="3044291"/>
            <a:ext cx="341403" cy="512105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323364" y="3044291"/>
            <a:ext cx="341403" cy="512105"/>
            <a:chOff x="0" y="0"/>
            <a:chExt cx="406400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23233" y="6787833"/>
            <a:ext cx="341403" cy="512105"/>
            <a:chOff x="0" y="0"/>
            <a:chExt cx="406400" cy="60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58247" y="6787833"/>
            <a:ext cx="341403" cy="512105"/>
            <a:chOff x="0" y="0"/>
            <a:chExt cx="406400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92764" y="6787833"/>
            <a:ext cx="341403" cy="512105"/>
            <a:chOff x="0" y="0"/>
            <a:chExt cx="406400" cy="609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244045" y="0"/>
            <a:ext cx="4026367" cy="4490372"/>
          </a:xfrm>
          <a:custGeom>
            <a:avLst/>
            <a:gdLst/>
            <a:ahLst/>
            <a:cxnLst/>
            <a:rect r="r" b="b" t="t" l="l"/>
            <a:pathLst>
              <a:path h="4490372" w="4026367">
                <a:moveTo>
                  <a:pt x="0" y="0"/>
                </a:moveTo>
                <a:lnTo>
                  <a:pt x="4026367" y="0"/>
                </a:lnTo>
                <a:lnTo>
                  <a:pt x="4026367" y="4490372"/>
                </a:lnTo>
                <a:lnTo>
                  <a:pt x="0" y="4490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360643" y="3500369"/>
            <a:ext cx="7224914" cy="1451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6"/>
              </a:lnSpc>
            </a:pPr>
            <a:r>
              <a:rPr lang="en-US" sz="10411" spc="-104">
                <a:solidFill>
                  <a:srgbClr val="FF3131"/>
                </a:solidFill>
                <a:latin typeface="Holiday"/>
                <a:ea typeface="Holiday"/>
                <a:cs typeface="Holiday"/>
                <a:sym typeface="Holiday"/>
              </a:rPr>
              <a:t>Gaming is Future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28700" y="1031072"/>
            <a:ext cx="799205" cy="520210"/>
          </a:xfrm>
          <a:custGeom>
            <a:avLst/>
            <a:gdLst/>
            <a:ahLst/>
            <a:cxnLst/>
            <a:rect r="r" b="b" t="t" l="l"/>
            <a:pathLst>
              <a:path h="520210" w="799205">
                <a:moveTo>
                  <a:pt x="0" y="0"/>
                </a:moveTo>
                <a:lnTo>
                  <a:pt x="799205" y="0"/>
                </a:lnTo>
                <a:lnTo>
                  <a:pt x="799205" y="520210"/>
                </a:lnTo>
                <a:lnTo>
                  <a:pt x="0" y="520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9687" y="1887494"/>
            <a:ext cx="16898155" cy="9800676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997246" y="971014"/>
            <a:ext cx="1389082" cy="104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2078" b="true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</a:t>
            </a:r>
          </a:p>
          <a:p>
            <a:pPr algn="ctr">
              <a:lnSpc>
                <a:spcPts val="1994"/>
              </a:lnSpc>
            </a:pPr>
            <a:r>
              <a:rPr lang="en-US" b="true" sz="2078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OF TOP 300 GAMES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1963796"/>
            <a:ext cx="3032373" cy="422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518" indent="-269759" lvl="1">
              <a:lnSpc>
                <a:spcPts val="3498"/>
              </a:lnSpc>
              <a:buFont typeface="Arial"/>
              <a:buChar char="•"/>
            </a:pPr>
            <a:r>
              <a:rPr lang="en-US" sz="2498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SALES IN MILLION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217AE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22337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8300" y="244586"/>
            <a:ext cx="2138042" cy="2138042"/>
          </a:xfrm>
          <a:custGeom>
            <a:avLst/>
            <a:gdLst/>
            <a:ahLst/>
            <a:cxnLst/>
            <a:rect r="r" b="b" t="t" l="l"/>
            <a:pathLst>
              <a:path h="2138042" w="2138042">
                <a:moveTo>
                  <a:pt x="0" y="0"/>
                </a:moveTo>
                <a:lnTo>
                  <a:pt x="2138042" y="0"/>
                </a:lnTo>
                <a:lnTo>
                  <a:pt x="2138042" y="2138042"/>
                </a:lnTo>
                <a:lnTo>
                  <a:pt x="0" y="2138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040954" y="0"/>
            <a:ext cx="15177340" cy="10946927"/>
            <a:chOff x="0" y="0"/>
            <a:chExt cx="3997324" cy="2883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97324" cy="2883141"/>
            </a:xfrm>
            <a:custGeom>
              <a:avLst/>
              <a:gdLst/>
              <a:ahLst/>
              <a:cxnLst/>
              <a:rect r="r" b="b" t="t" l="l"/>
              <a:pathLst>
                <a:path h="2883141" w="3997324">
                  <a:moveTo>
                    <a:pt x="0" y="0"/>
                  </a:moveTo>
                  <a:lnTo>
                    <a:pt x="3997324" y="0"/>
                  </a:lnTo>
                  <a:lnTo>
                    <a:pt x="3997324" y="2883141"/>
                  </a:lnTo>
                  <a:lnTo>
                    <a:pt x="0" y="2883141"/>
                  </a:lnTo>
                  <a:close/>
                </a:path>
              </a:pathLst>
            </a:custGeom>
            <a:gradFill rotWithShape="true">
              <a:gsLst>
                <a:gs pos="0">
                  <a:srgbClr val="291B70">
                    <a:alpha val="100000"/>
                  </a:srgbClr>
                </a:gs>
                <a:gs pos="50000">
                  <a:srgbClr val="223372">
                    <a:alpha val="100000"/>
                  </a:srgbClr>
                </a:gs>
                <a:gs pos="100000">
                  <a:srgbClr val="9217A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97324" cy="292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231170" y="8834848"/>
            <a:ext cx="656813" cy="236453"/>
          </a:xfrm>
          <a:custGeom>
            <a:avLst/>
            <a:gdLst/>
            <a:ahLst/>
            <a:cxnLst/>
            <a:rect r="r" b="b" t="t" l="l"/>
            <a:pathLst>
              <a:path h="236453" w="656813">
                <a:moveTo>
                  <a:pt x="0" y="0"/>
                </a:moveTo>
                <a:lnTo>
                  <a:pt x="656813" y="0"/>
                </a:lnTo>
                <a:lnTo>
                  <a:pt x="656813" y="236453"/>
                </a:lnTo>
                <a:lnTo>
                  <a:pt x="0" y="236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7366731" y="8085432"/>
            <a:ext cx="0" cy="343723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608827" y="107882"/>
            <a:ext cx="1648184" cy="1527424"/>
          </a:xfrm>
          <a:custGeom>
            <a:avLst/>
            <a:gdLst/>
            <a:ahLst/>
            <a:cxnLst/>
            <a:rect r="r" b="b" t="t" l="l"/>
            <a:pathLst>
              <a:path h="1527424" w="1648184">
                <a:moveTo>
                  <a:pt x="0" y="0"/>
                </a:moveTo>
                <a:lnTo>
                  <a:pt x="1648184" y="0"/>
                </a:lnTo>
                <a:lnTo>
                  <a:pt x="1648184" y="1527425"/>
                </a:lnTo>
                <a:lnTo>
                  <a:pt x="0" y="1527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53" r="0" b="-395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08827" y="104331"/>
            <a:ext cx="5107041" cy="5722275"/>
          </a:xfrm>
          <a:custGeom>
            <a:avLst/>
            <a:gdLst/>
            <a:ahLst/>
            <a:cxnLst/>
            <a:rect r="r" b="b" t="t" l="l"/>
            <a:pathLst>
              <a:path h="5722275" w="5107041">
                <a:moveTo>
                  <a:pt x="0" y="0"/>
                </a:moveTo>
                <a:lnTo>
                  <a:pt x="5107041" y="0"/>
                </a:lnTo>
                <a:lnTo>
                  <a:pt x="5107041" y="5722275"/>
                </a:lnTo>
                <a:lnTo>
                  <a:pt x="0" y="5722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17371494" y="6371647"/>
            <a:ext cx="0" cy="292544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38193" y="7343328"/>
            <a:ext cx="5305564" cy="2764339"/>
          </a:xfrm>
          <a:custGeom>
            <a:avLst/>
            <a:gdLst/>
            <a:ahLst/>
            <a:cxnLst/>
            <a:rect r="r" b="b" t="t" l="l"/>
            <a:pathLst>
              <a:path h="2764339" w="5305564">
                <a:moveTo>
                  <a:pt x="0" y="0"/>
                </a:moveTo>
                <a:lnTo>
                  <a:pt x="5305564" y="0"/>
                </a:lnTo>
                <a:lnTo>
                  <a:pt x="5305564" y="2764339"/>
                </a:lnTo>
                <a:lnTo>
                  <a:pt x="0" y="2764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</a:blip>
            <a:stretch>
              <a:fillRect l="-5546" t="0" r="-554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8193" y="2414502"/>
            <a:ext cx="12692955" cy="7441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Goal: Is to Summarize findings and outline limitations/future work.</a:t>
            </a:r>
          </a:p>
          <a:p>
            <a:pPr algn="l">
              <a:lnSpc>
                <a:spcPts val="3519"/>
              </a:lnSpc>
              <a:spcBef>
                <a:spcPct val="0"/>
              </a:spcBef>
            </a:pPr>
          </a:p>
          <a:p>
            <a:pPr algn="l" marL="542690" indent="-271345" lvl="1">
              <a:lnSpc>
                <a:spcPts val="3519"/>
              </a:lnSpc>
              <a:buAutoNum type="arabicPeriod" startAt="1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Content:</a:t>
            </a:r>
          </a:p>
          <a:p>
            <a:pPr algn="l">
              <a:lnSpc>
                <a:spcPts val="3519"/>
              </a:lnSpc>
              <a:spcBef>
                <a:spcPct val="0"/>
              </a:spcBef>
            </a:pPr>
          </a:p>
          <a:p>
            <a:pPr algn="l" marL="542690" indent="-271345" lvl="1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Takeaways:</a:t>
            </a:r>
          </a:p>
          <a:p>
            <a:pPr algn="l" marL="542690" indent="-271345" lvl="1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Golden Age: 1998–2012 (sales, scores, hits).</a:t>
            </a:r>
          </a:p>
          <a:p>
            <a:pPr algn="l" marL="542690" indent="-271345" lvl="1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PS2 and Action genres led to top 300 games.</a:t>
            </a:r>
          </a:p>
          <a:p>
            <a:pPr algn="l">
              <a:lnSpc>
                <a:spcPts val="3519"/>
              </a:lnSpc>
            </a:pPr>
          </a:p>
          <a:p>
            <a:pPr algn="l" marL="542690" indent="-271345" lvl="1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Limitations:</a:t>
            </a:r>
          </a:p>
          <a:p>
            <a:pPr algn="l" marL="542690" indent="-271345" lvl="1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Top 300 games may miss niche titles.</a:t>
            </a:r>
          </a:p>
          <a:p>
            <a:pPr algn="l" marL="542690" indent="-271345" lvl="1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Possible missing scores or regional bias would be there.</a:t>
            </a:r>
          </a:p>
          <a:p>
            <a:pPr algn="l" marL="542690" indent="-271345" lvl="1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Sorry for The missing Insights  .</a:t>
            </a:r>
          </a:p>
          <a:p>
            <a:pPr algn="l">
              <a:lnSpc>
                <a:spcPts val="3519"/>
              </a:lnSpc>
            </a:pPr>
          </a:p>
          <a:p>
            <a:pPr algn="l" marL="542690" indent="-271345" lvl="1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Future Work:</a:t>
            </a:r>
          </a:p>
          <a:p>
            <a:pPr algn="l" marL="542690" indent="-271345" lvl="1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Next Phase is to Analyze by region or specific platforms.</a:t>
            </a:r>
          </a:p>
          <a:p>
            <a:pPr algn="l" marL="542690" indent="-271345" lvl="1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Iam gonna Add new Games and their insights in the Future.</a:t>
            </a:r>
          </a:p>
          <a:p>
            <a:pPr algn="l" marL="542690" indent="-271345" lvl="1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This Project is Definitely gonna Improve in Future Not from Scratch but with some Add on’s.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17321" y="82661"/>
            <a:ext cx="9674149" cy="141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1"/>
              </a:lnSpc>
              <a:spcBef>
                <a:spcPct val="0"/>
              </a:spcBef>
            </a:pPr>
            <a:r>
              <a:rPr lang="en-US" sz="8265">
                <a:solidFill>
                  <a:srgbClr val="FF3131"/>
                </a:solidFill>
                <a:latin typeface="HK Modular"/>
                <a:ea typeface="HK Modular"/>
                <a:cs typeface="HK Modular"/>
                <a:sym typeface="HK Modular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5400000">
            <a:off x="16877612" y="7193034"/>
            <a:ext cx="1016339" cy="30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2"/>
              </a:lnSpc>
            </a:pPr>
            <a:r>
              <a:rPr lang="en-US" sz="166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12</a:t>
            </a:r>
          </a:p>
        </p:txBody>
      </p:sp>
    </p:spTree>
  </p:cSld>
  <p:clrMapOvr>
    <a:masterClrMapping/>
  </p:clrMapOvr>
  <p:transition spd="slow">
    <p:push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217AE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22337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500" y="647177"/>
            <a:ext cx="15763001" cy="8229600"/>
          </a:xfrm>
          <a:custGeom>
            <a:avLst/>
            <a:gdLst/>
            <a:ahLst/>
            <a:cxnLst/>
            <a:rect r="r" b="b" t="t" l="l"/>
            <a:pathLst>
              <a:path h="8229600" w="15763001">
                <a:moveTo>
                  <a:pt x="0" y="0"/>
                </a:moveTo>
                <a:lnTo>
                  <a:pt x="15763000" y="0"/>
                </a:lnTo>
                <a:lnTo>
                  <a:pt x="15763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8567" y="-435079"/>
            <a:ext cx="4549593" cy="3924024"/>
          </a:xfrm>
          <a:custGeom>
            <a:avLst/>
            <a:gdLst/>
            <a:ahLst/>
            <a:cxnLst/>
            <a:rect r="r" b="b" t="t" l="l"/>
            <a:pathLst>
              <a:path h="3924024" w="4549593">
                <a:moveTo>
                  <a:pt x="0" y="0"/>
                </a:moveTo>
                <a:lnTo>
                  <a:pt x="4549593" y="0"/>
                </a:lnTo>
                <a:lnTo>
                  <a:pt x="4549593" y="3924024"/>
                </a:lnTo>
                <a:lnTo>
                  <a:pt x="0" y="3924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6175" y="819827"/>
            <a:ext cx="15763001" cy="8229600"/>
          </a:xfrm>
          <a:custGeom>
            <a:avLst/>
            <a:gdLst/>
            <a:ahLst/>
            <a:cxnLst/>
            <a:rect r="r" b="b" t="t" l="l"/>
            <a:pathLst>
              <a:path h="8229600" w="15763001">
                <a:moveTo>
                  <a:pt x="0" y="0"/>
                </a:moveTo>
                <a:lnTo>
                  <a:pt x="15763001" y="0"/>
                </a:lnTo>
                <a:lnTo>
                  <a:pt x="157630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39649" y="815116"/>
            <a:ext cx="8608702" cy="898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6"/>
              </a:lnSpc>
            </a:pPr>
            <a:r>
              <a:rPr lang="en-US" b="true" sz="15530" spc="-155">
                <a:solidFill>
                  <a:srgbClr val="4B55DC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WHAT’S YOUR</a:t>
            </a:r>
          </a:p>
          <a:p>
            <a:pPr algn="ctr">
              <a:lnSpc>
                <a:spcPts val="13666"/>
              </a:lnSpc>
            </a:pPr>
            <a:r>
              <a:rPr lang="en-US" b="true" sz="15530" spc="-155">
                <a:solidFill>
                  <a:srgbClr val="4B55DC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NEXT </a:t>
            </a:r>
          </a:p>
          <a:p>
            <a:pPr algn="ctr">
              <a:lnSpc>
                <a:spcPts val="13666"/>
              </a:lnSpc>
            </a:pPr>
            <a:r>
              <a:rPr lang="en-US" b="true" sz="15530" spc="-155">
                <a:solidFill>
                  <a:srgbClr val="4B55DC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GOLDEN AGE</a:t>
            </a:r>
          </a:p>
          <a:p>
            <a:pPr algn="ctr">
              <a:lnSpc>
                <a:spcPts val="13666"/>
              </a:lnSpc>
            </a:pPr>
            <a:r>
              <a:rPr lang="en-US" b="true" sz="15530" spc="-155">
                <a:solidFill>
                  <a:srgbClr val="4B55DC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SHARE YOUR</a:t>
            </a:r>
          </a:p>
          <a:p>
            <a:pPr algn="ctr">
              <a:lnSpc>
                <a:spcPts val="13666"/>
              </a:lnSpc>
            </a:pPr>
            <a:r>
              <a:rPr lang="en-US" b="true" sz="15530" spc="-155">
                <a:solidFill>
                  <a:srgbClr val="4B55DC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THOUGHTS 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18246" y="2244246"/>
            <a:ext cx="2044681" cy="1244700"/>
          </a:xfrm>
          <a:custGeom>
            <a:avLst/>
            <a:gdLst/>
            <a:ahLst/>
            <a:cxnLst/>
            <a:rect r="r" b="b" t="t" l="l"/>
            <a:pathLst>
              <a:path h="1244700" w="2044681">
                <a:moveTo>
                  <a:pt x="0" y="0"/>
                </a:moveTo>
                <a:lnTo>
                  <a:pt x="2044681" y="0"/>
                </a:lnTo>
                <a:lnTo>
                  <a:pt x="2044681" y="1244699"/>
                </a:lnTo>
                <a:lnTo>
                  <a:pt x="0" y="124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3780" y="4934627"/>
            <a:ext cx="2520002" cy="1880551"/>
          </a:xfrm>
          <a:custGeom>
            <a:avLst/>
            <a:gdLst/>
            <a:ahLst/>
            <a:cxnLst/>
            <a:rect r="r" b="b" t="t" l="l"/>
            <a:pathLst>
              <a:path h="1880551" w="2520002">
                <a:moveTo>
                  <a:pt x="0" y="0"/>
                </a:moveTo>
                <a:lnTo>
                  <a:pt x="2520002" y="0"/>
                </a:lnTo>
                <a:lnTo>
                  <a:pt x="2520002" y="1880551"/>
                </a:lnTo>
                <a:lnTo>
                  <a:pt x="0" y="1880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75469" y="1028700"/>
            <a:ext cx="2009270" cy="1974945"/>
          </a:xfrm>
          <a:custGeom>
            <a:avLst/>
            <a:gdLst/>
            <a:ahLst/>
            <a:cxnLst/>
            <a:rect r="r" b="b" t="t" l="l"/>
            <a:pathLst>
              <a:path h="1974945" w="2009270">
                <a:moveTo>
                  <a:pt x="0" y="0"/>
                </a:moveTo>
                <a:lnTo>
                  <a:pt x="2009270" y="0"/>
                </a:lnTo>
                <a:lnTo>
                  <a:pt x="2009270" y="1974945"/>
                </a:lnTo>
                <a:lnTo>
                  <a:pt x="0" y="1974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2103" y="8279198"/>
            <a:ext cx="1905257" cy="2614418"/>
          </a:xfrm>
          <a:custGeom>
            <a:avLst/>
            <a:gdLst/>
            <a:ahLst/>
            <a:cxnLst/>
            <a:rect r="r" b="b" t="t" l="l"/>
            <a:pathLst>
              <a:path h="2614418" w="1905257">
                <a:moveTo>
                  <a:pt x="0" y="0"/>
                </a:moveTo>
                <a:lnTo>
                  <a:pt x="1905257" y="0"/>
                </a:lnTo>
                <a:lnTo>
                  <a:pt x="1905257" y="2614418"/>
                </a:lnTo>
                <a:lnTo>
                  <a:pt x="0" y="2614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86042" y="639996"/>
            <a:ext cx="1550268" cy="1836448"/>
          </a:xfrm>
          <a:custGeom>
            <a:avLst/>
            <a:gdLst/>
            <a:ahLst/>
            <a:cxnLst/>
            <a:rect r="r" b="b" t="t" l="l"/>
            <a:pathLst>
              <a:path h="1836448" w="1550268">
                <a:moveTo>
                  <a:pt x="0" y="0"/>
                </a:moveTo>
                <a:lnTo>
                  <a:pt x="1550269" y="0"/>
                </a:lnTo>
                <a:lnTo>
                  <a:pt x="1550269" y="1836448"/>
                </a:lnTo>
                <a:lnTo>
                  <a:pt x="0" y="1836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0652" y="7479437"/>
            <a:ext cx="2600240" cy="2899895"/>
          </a:xfrm>
          <a:custGeom>
            <a:avLst/>
            <a:gdLst/>
            <a:ahLst/>
            <a:cxnLst/>
            <a:rect r="r" b="b" t="t" l="l"/>
            <a:pathLst>
              <a:path h="2899895" w="2600240">
                <a:moveTo>
                  <a:pt x="0" y="0"/>
                </a:moveTo>
                <a:lnTo>
                  <a:pt x="2600239" y="0"/>
                </a:lnTo>
                <a:lnTo>
                  <a:pt x="2600239" y="2899896"/>
                </a:lnTo>
                <a:lnTo>
                  <a:pt x="0" y="2899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325" y="7342867"/>
            <a:ext cx="2598407" cy="6356958"/>
          </a:xfrm>
          <a:custGeom>
            <a:avLst/>
            <a:gdLst/>
            <a:ahLst/>
            <a:cxnLst/>
            <a:rect r="r" b="b" t="t" l="l"/>
            <a:pathLst>
              <a:path h="6356958" w="2598407">
                <a:moveTo>
                  <a:pt x="0" y="0"/>
                </a:moveTo>
                <a:lnTo>
                  <a:pt x="2598406" y="0"/>
                </a:lnTo>
                <a:lnTo>
                  <a:pt x="259840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52718" y="662905"/>
            <a:ext cx="6994440" cy="3651680"/>
          </a:xfrm>
          <a:custGeom>
            <a:avLst/>
            <a:gdLst/>
            <a:ahLst/>
            <a:cxnLst/>
            <a:rect r="r" b="b" t="t" l="l"/>
            <a:pathLst>
              <a:path h="3651680" w="6994440">
                <a:moveTo>
                  <a:pt x="0" y="0"/>
                </a:moveTo>
                <a:lnTo>
                  <a:pt x="6994440" y="0"/>
                </a:lnTo>
                <a:lnTo>
                  <a:pt x="6994440" y="3651680"/>
                </a:lnTo>
                <a:lnTo>
                  <a:pt x="0" y="3651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689562" y="74111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71621" y="573424"/>
            <a:ext cx="7544758" cy="19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53"/>
              </a:lnSpc>
              <a:spcBef>
                <a:spcPct val="0"/>
              </a:spcBef>
            </a:pPr>
            <a:r>
              <a:rPr lang="en-US" b="true" sz="15510" spc="-155">
                <a:solidFill>
                  <a:srgbClr val="B71B7B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APPENDIX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24796" y="2207203"/>
            <a:ext cx="9638407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BBE0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Goal: Provide technical details for credibility.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5962" y="3000770"/>
            <a:ext cx="17656076" cy="131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A34C9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Key Queries: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A34C9F"/>
                </a:solidFill>
                <a:latin typeface="Consolas"/>
                <a:ea typeface="Consolas"/>
                <a:cs typeface="Consolas"/>
                <a:sym typeface="Consolas"/>
              </a:rPr>
              <a:t>Top 10:  SELECT NAME , year_of_release , global_sales FROM  cleaned_games  ORDER BY  global_sales  DESC  LIMIT  10;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A34C9F"/>
                </a:solidFill>
                <a:latin typeface="Consolas"/>
                <a:ea typeface="Consolas"/>
                <a:cs typeface="Consolas"/>
                <a:sym typeface="Consolas"/>
              </a:rPr>
              <a:t>Top 300:  SELECT  name , platform , genre , ROUND(global_sales, 2)  FROM  cleaned_games  ORDER BY  global_sales  DESC  LIMIT  300;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06948" y="8085851"/>
            <a:ext cx="11874103" cy="84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8" indent="-237489" lvl="1">
              <a:lnSpc>
                <a:spcPts val="3497"/>
              </a:lnSpc>
              <a:buFont typeface="Arial"/>
              <a:buChar char="•"/>
            </a:pPr>
            <a:r>
              <a:rPr lang="en-US" sz="2199">
                <a:solidFill>
                  <a:srgbClr val="FFBD59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Cleaning:  Removed  duplicate VALUES , normalized  scores , defined hits.</a:t>
            </a:r>
          </a:p>
          <a:p>
            <a:pPr algn="ctr" marL="474978" indent="-237489" lvl="1">
              <a:lnSpc>
                <a:spcPts val="3497"/>
              </a:lnSpc>
              <a:buFont typeface="Arial"/>
              <a:buChar char="•"/>
            </a:pPr>
            <a:r>
              <a:rPr lang="en-US" sz="2199">
                <a:solidFill>
                  <a:srgbClr val="FFBD59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Sources:  Kaggle dataset (URL) , MySQL , Power BI  and  canva.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11198" y="9724121"/>
            <a:ext cx="2865604" cy="26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1571" u="sng">
                <a:solidFill>
                  <a:srgbClr val="327B29"/>
                </a:solidFill>
                <a:latin typeface="Cinzel Decorative"/>
                <a:ea typeface="Cinzel Decorative"/>
                <a:cs typeface="Cinzel Decorative"/>
                <a:sym typeface="Cinzel Decorative"/>
                <a:hlinkClick r:id="rId7" tooltip="https://www.kaggle.com"/>
              </a:rPr>
              <a:t>https://www.kaggle.com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3273" y="4581285"/>
            <a:ext cx="16316027" cy="302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 Limitations and Assumptions: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Purpose: Acknowledge limitations to show critical thinking and rigor.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Content: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Scope: Limited to top 300 best-selling games, potentially missing niche or titles.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Score Availability: Some games lack critic or user scores, affecting averages (e.g., ~10% missing scores in cleaned_games).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Sales Bias: Global sales may over-represent Western markets (e.g., North America/Europe vs. Japan).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Assumption: Assumed normalized user scores are comparable to critic scores.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Time Frame: Data primarily covers 1977–2020, with limited post-2015-2020 insights.</a:t>
            </a:r>
          </a:p>
        </p:txBody>
      </p:sp>
    </p:spTree>
  </p:cSld>
  <p:clrMapOvr>
    <a:masterClrMapping/>
  </p:clrMapOvr>
  <p:transition spd="slow">
    <p:push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49296" y="0"/>
            <a:ext cx="7211547" cy="11940554"/>
            <a:chOff x="0" y="0"/>
            <a:chExt cx="853675" cy="14134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3675" cy="1413477"/>
            </a:xfrm>
            <a:custGeom>
              <a:avLst/>
              <a:gdLst/>
              <a:ahLst/>
              <a:cxnLst/>
              <a:rect r="r" b="b" t="t" l="l"/>
              <a:pathLst>
                <a:path h="1413477" w="853675">
                  <a:moveTo>
                    <a:pt x="203200" y="0"/>
                  </a:moveTo>
                  <a:lnTo>
                    <a:pt x="853675" y="0"/>
                  </a:lnTo>
                  <a:lnTo>
                    <a:pt x="650475" y="1413477"/>
                  </a:lnTo>
                  <a:lnTo>
                    <a:pt x="0" y="141347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>
                <a:alphaModFix amt="41000"/>
              </a:blip>
              <a:stretch>
                <a:fillRect l="-15633" t="0" r="-4994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24318" y="-264836"/>
            <a:ext cx="6866249" cy="11940554"/>
            <a:chOff x="0" y="0"/>
            <a:chExt cx="812800" cy="14134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413477"/>
            </a:xfrm>
            <a:custGeom>
              <a:avLst/>
              <a:gdLst/>
              <a:ahLst/>
              <a:cxnLst/>
              <a:rect r="r" b="b" t="t" l="l"/>
              <a:pathLst>
                <a:path h="1413477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413477"/>
                  </a:lnTo>
                  <a:lnTo>
                    <a:pt x="0" y="141347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>
                <a:alphaModFix amt="63000"/>
              </a:blip>
              <a:stretch>
                <a:fillRect l="-16358" t="0" r="-40648" b="-630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34627" y="86325"/>
            <a:ext cx="8707840" cy="13062774"/>
            <a:chOff x="0" y="0"/>
            <a:chExt cx="1030800" cy="15463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0800" cy="1546321"/>
            </a:xfrm>
            <a:custGeom>
              <a:avLst/>
              <a:gdLst/>
              <a:ahLst/>
              <a:cxnLst/>
              <a:rect r="r" b="b" t="t" l="l"/>
              <a:pathLst>
                <a:path h="1546321" w="1030800">
                  <a:moveTo>
                    <a:pt x="203200" y="0"/>
                  </a:moveTo>
                  <a:lnTo>
                    <a:pt x="1030800" y="0"/>
                  </a:lnTo>
                  <a:lnTo>
                    <a:pt x="827600" y="1546321"/>
                  </a:lnTo>
                  <a:lnTo>
                    <a:pt x="0" y="154632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>
                <a:alphaModFix amt="54000"/>
              </a:blip>
              <a:stretch>
                <a:fillRect l="0" t="-4544" r="0" b="-2844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3050" y="86325"/>
            <a:ext cx="7082060" cy="11940554"/>
            <a:chOff x="0" y="0"/>
            <a:chExt cx="838347" cy="14134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8347" cy="1413477"/>
            </a:xfrm>
            <a:custGeom>
              <a:avLst/>
              <a:gdLst/>
              <a:ahLst/>
              <a:cxnLst/>
              <a:rect r="r" b="b" t="t" l="l"/>
              <a:pathLst>
                <a:path h="1413477" w="838347">
                  <a:moveTo>
                    <a:pt x="203200" y="0"/>
                  </a:moveTo>
                  <a:lnTo>
                    <a:pt x="838347" y="0"/>
                  </a:lnTo>
                  <a:lnTo>
                    <a:pt x="635147" y="1413477"/>
                  </a:lnTo>
                  <a:lnTo>
                    <a:pt x="0" y="141347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>
                <a:alphaModFix amt="42000"/>
              </a:blip>
              <a:stretch>
                <a:fillRect l="0" t="-597" r="0" b="-597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965958" y="7378954"/>
            <a:ext cx="2356084" cy="2030159"/>
          </a:xfrm>
          <a:custGeom>
            <a:avLst/>
            <a:gdLst/>
            <a:ahLst/>
            <a:cxnLst/>
            <a:rect r="r" b="b" t="t" l="l"/>
            <a:pathLst>
              <a:path h="2030159" w="2356084">
                <a:moveTo>
                  <a:pt x="0" y="0"/>
                </a:moveTo>
                <a:lnTo>
                  <a:pt x="2356084" y="0"/>
                </a:lnTo>
                <a:lnTo>
                  <a:pt x="2356084" y="2030158"/>
                </a:lnTo>
                <a:lnTo>
                  <a:pt x="0" y="2030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36214" y="3537660"/>
            <a:ext cx="11015572" cy="417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9"/>
              </a:lnSpc>
            </a:pPr>
            <a:r>
              <a:rPr lang="en-US" sz="12518">
                <a:solidFill>
                  <a:srgbClr val="6B169F"/>
                </a:solidFill>
                <a:latin typeface="Blanka"/>
                <a:ea typeface="Blanka"/>
                <a:cs typeface="Blanka"/>
                <a:sym typeface="Blanka"/>
              </a:rPr>
              <a:t>"Grind now </a:t>
            </a:r>
          </a:p>
          <a:p>
            <a:pPr algn="ctr">
              <a:lnSpc>
                <a:spcPts val="16649"/>
              </a:lnSpc>
            </a:pPr>
            <a:r>
              <a:rPr lang="en-US" sz="12518">
                <a:solidFill>
                  <a:srgbClr val="6B169F"/>
                </a:solidFill>
                <a:latin typeface="Blanka"/>
                <a:ea typeface="Blanka"/>
                <a:cs typeface="Blanka"/>
                <a:sym typeface="Blanka"/>
              </a:rPr>
              <a:t> glory later."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4165" y="7852522"/>
            <a:ext cx="2699670" cy="105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EBAFFD"/>
                </a:solidFill>
                <a:latin typeface="HK Modular"/>
                <a:ea typeface="HK Modular"/>
                <a:cs typeface="HK Modular"/>
                <a:sym typeface="HK Modular"/>
              </a:rPr>
              <a:t>THANK YOU !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71218" y="1563883"/>
            <a:ext cx="7032981" cy="6357815"/>
            <a:chOff x="0" y="0"/>
            <a:chExt cx="6350000" cy="574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40250" t="0" r="-44483" b="-1494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16782" y="9165643"/>
            <a:ext cx="3454436" cy="741103"/>
            <a:chOff x="0" y="0"/>
            <a:chExt cx="2073263" cy="4447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3263" cy="444791"/>
            </a:xfrm>
            <a:custGeom>
              <a:avLst/>
              <a:gdLst/>
              <a:ahLst/>
              <a:cxnLst/>
              <a:rect r="r" b="b" t="t" l="l"/>
              <a:pathLst>
                <a:path h="444791" w="2073263">
                  <a:moveTo>
                    <a:pt x="203200" y="0"/>
                  </a:moveTo>
                  <a:lnTo>
                    <a:pt x="2073263" y="0"/>
                  </a:lnTo>
                  <a:lnTo>
                    <a:pt x="1870063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70063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10549" y="9281160"/>
            <a:ext cx="3454436" cy="741103"/>
            <a:chOff x="0" y="0"/>
            <a:chExt cx="2073263" cy="4447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3263" cy="444791"/>
            </a:xfrm>
            <a:custGeom>
              <a:avLst/>
              <a:gdLst/>
              <a:ahLst/>
              <a:cxnLst/>
              <a:rect r="r" b="b" t="t" l="l"/>
              <a:pathLst>
                <a:path h="444791" w="2073263">
                  <a:moveTo>
                    <a:pt x="203200" y="0"/>
                  </a:moveTo>
                  <a:lnTo>
                    <a:pt x="2073263" y="0"/>
                  </a:lnTo>
                  <a:lnTo>
                    <a:pt x="1870063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870063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6597362" y="5534407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5400000">
            <a:off x="-4350511" y="5674279"/>
            <a:ext cx="8221803" cy="1847451"/>
            <a:chOff x="0" y="0"/>
            <a:chExt cx="812800" cy="1826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199683">
            <a:off x="13931390" y="6036868"/>
            <a:ext cx="2917098" cy="2917098"/>
          </a:xfrm>
          <a:custGeom>
            <a:avLst/>
            <a:gdLst/>
            <a:ahLst/>
            <a:cxnLst/>
            <a:rect r="r" b="b" t="t" l="l"/>
            <a:pathLst>
              <a:path h="2917098" w="2917098">
                <a:moveTo>
                  <a:pt x="0" y="0"/>
                </a:moveTo>
                <a:lnTo>
                  <a:pt x="2917098" y="0"/>
                </a:lnTo>
                <a:lnTo>
                  <a:pt x="2917098" y="2917098"/>
                </a:lnTo>
                <a:lnTo>
                  <a:pt x="0" y="2917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743929" y="70728"/>
            <a:ext cx="10114803" cy="102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9"/>
              </a:lnSpc>
            </a:pPr>
            <a:r>
              <a:rPr lang="en-US" sz="5985" spc="8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42386" y="9414280"/>
            <a:ext cx="2455170" cy="42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251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READ MORE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304" y="1752233"/>
            <a:ext cx="10777914" cy="89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2576" b="true">
                <a:solidFill>
                  <a:srgbClr val="FF6D4D"/>
                </a:solidFill>
                <a:latin typeface="Pattanakarn SemiExpanded Bold"/>
                <a:ea typeface="Pattanakarn SemiExpanded Bold"/>
                <a:cs typeface="Pattanakarn SemiExpanded Bold"/>
                <a:sym typeface="Pattanakarn SemiExpanded Bold"/>
              </a:rPr>
              <a:t>GOAL</a:t>
            </a:r>
            <a:r>
              <a:rPr lang="en-US" sz="2576" b="true">
                <a:solidFill>
                  <a:srgbClr val="FFFFFF"/>
                </a:solidFill>
                <a:latin typeface="Pattanakarn SemiExpanded Bold"/>
                <a:ea typeface="Pattanakarn SemiExpanded Bold"/>
                <a:cs typeface="Pattanakarn SemiExpanded Bold"/>
                <a:sym typeface="Pattanakarn SemiExpanded Bold"/>
              </a:rPr>
              <a:t> - TO  OUTLINE  PROJECT’S  PURPOSE , QUESTIONS AND DATA 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9504" y="3161110"/>
            <a:ext cx="9011827" cy="73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154" b="true">
                <a:solidFill>
                  <a:srgbClr val="FF6D4D"/>
                </a:solidFill>
                <a:latin typeface="Pattanakarn SemiExpanded Bold"/>
                <a:ea typeface="Pattanakarn SemiExpanded Bold"/>
                <a:cs typeface="Pattanakarn SemiExpanded Bold"/>
                <a:sym typeface="Pattanakarn SemiExpanded Bold"/>
              </a:rPr>
              <a:t>Objective</a:t>
            </a:r>
            <a:r>
              <a:rPr lang="en-US" sz="2154" b="true">
                <a:solidFill>
                  <a:srgbClr val="FFFFFF"/>
                </a:solidFill>
                <a:latin typeface="Pattanakarn SemiExpanded Bold"/>
                <a:ea typeface="Pattanakarn SemiExpanded Bold"/>
                <a:cs typeface="Pattanakarn SemiExpanded Bold"/>
                <a:sym typeface="Pattanakarn SemiExpanded Bold"/>
              </a:rPr>
              <a:t> - Identify the Golden Age of Video Games by</a:t>
            </a:r>
          </a:p>
          <a:p>
            <a:pPr algn="ctr">
              <a:lnSpc>
                <a:spcPts val="3016"/>
              </a:lnSpc>
            </a:pPr>
            <a:r>
              <a:rPr lang="en-US" sz="2154" b="true">
                <a:solidFill>
                  <a:srgbClr val="FFFFFF"/>
                </a:solidFill>
                <a:latin typeface="Pattanakarn SemiExpanded Bold"/>
                <a:ea typeface="Pattanakarn SemiExpanded Bold"/>
                <a:cs typeface="Pattanakarn SemiExpanded Bold"/>
                <a:sym typeface="Pattanakarn SemiExpanded Bold"/>
              </a:rPr>
              <a:t>Analyzing : Sales , Quality and Impact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4280883"/>
            <a:ext cx="3605313" cy="46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b="true" sz="2697">
                <a:solidFill>
                  <a:srgbClr val="FF3131"/>
                </a:solidFill>
                <a:latin typeface="Pattanakarn SemiExpanded Semi-Bold"/>
                <a:ea typeface="Pattanakarn SemiExpanded Semi-Bold"/>
                <a:cs typeface="Pattanakarn SemiExpanded Semi-Bold"/>
                <a:sym typeface="Pattanakarn SemiExpanded Semi-Bold"/>
              </a:rPr>
              <a:t>KEY QUESTIONS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4954985"/>
            <a:ext cx="11811675" cy="395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3"/>
              </a:lnSpc>
            </a:pPr>
            <a:r>
              <a:rPr lang="en-US" sz="2541">
                <a:solidFill>
                  <a:srgbClr val="5E17EB"/>
                </a:solidFill>
                <a:latin typeface="Bernier"/>
                <a:ea typeface="Bernier"/>
                <a:cs typeface="Bernier"/>
                <a:sym typeface="Bernier"/>
              </a:rPr>
              <a:t>What are the top 10 best-selling games and their release period?</a:t>
            </a:r>
          </a:p>
          <a:p>
            <a:pPr algn="l">
              <a:lnSpc>
                <a:spcPts val="4523"/>
              </a:lnSpc>
            </a:pPr>
            <a:r>
              <a:rPr lang="en-US" sz="2541">
                <a:solidFill>
                  <a:srgbClr val="5E17EB"/>
                </a:solidFill>
                <a:latin typeface="Bernier"/>
                <a:ea typeface="Bernier"/>
                <a:cs typeface="Bernier"/>
                <a:sym typeface="Bernier"/>
              </a:rPr>
              <a:t>Which years had the highest average critic scores and hit games (score ≥ 80)?</a:t>
            </a:r>
          </a:p>
          <a:p>
            <a:pPr algn="l">
              <a:lnSpc>
                <a:spcPts val="4523"/>
              </a:lnSpc>
            </a:pPr>
            <a:r>
              <a:rPr lang="en-US" sz="2541">
                <a:solidFill>
                  <a:srgbClr val="5E17EB"/>
                </a:solidFill>
                <a:latin typeface="Bernier"/>
                <a:ea typeface="Bernier"/>
                <a:cs typeface="Bernier"/>
                <a:sym typeface="Bernier"/>
              </a:rPr>
              <a:t>Which years had the highest average user scores and hit games (score ≥ 80)?</a:t>
            </a:r>
          </a:p>
          <a:p>
            <a:pPr algn="l">
              <a:lnSpc>
                <a:spcPts val="4523"/>
              </a:lnSpc>
            </a:pPr>
            <a:r>
              <a:rPr lang="en-US" sz="2541">
                <a:solidFill>
                  <a:srgbClr val="5E17EB"/>
                </a:solidFill>
                <a:latin typeface="Bernier"/>
                <a:ea typeface="Bernier"/>
                <a:cs typeface="Bernier"/>
                <a:sym typeface="Bernier"/>
              </a:rPr>
              <a:t>Which years had the highest combined critic/user scores and hits?</a:t>
            </a:r>
          </a:p>
          <a:p>
            <a:pPr algn="l">
              <a:lnSpc>
                <a:spcPts val="4523"/>
              </a:lnSpc>
            </a:pPr>
            <a:r>
              <a:rPr lang="en-US" sz="2541">
                <a:solidFill>
                  <a:srgbClr val="5E17EB"/>
                </a:solidFill>
                <a:latin typeface="Bernier"/>
                <a:ea typeface="Bernier"/>
                <a:cs typeface="Bernier"/>
                <a:sym typeface="Bernier"/>
              </a:rPr>
              <a:t>What were the total sales in these top years?</a:t>
            </a:r>
          </a:p>
          <a:p>
            <a:pPr algn="l">
              <a:lnSpc>
                <a:spcPts val="4523"/>
              </a:lnSpc>
            </a:pPr>
            <a:r>
              <a:rPr lang="en-US" sz="2541">
                <a:solidFill>
                  <a:srgbClr val="5E17EB"/>
                </a:solidFill>
                <a:latin typeface="Bernier"/>
                <a:ea typeface="Bernier"/>
                <a:cs typeface="Bernier"/>
                <a:sym typeface="Bernier"/>
              </a:rPr>
              <a:t>(New) How do platforms and genres contribute to the top 300 games’ sales?</a:t>
            </a:r>
          </a:p>
          <a:p>
            <a:pPr algn="l">
              <a:lnSpc>
                <a:spcPts val="4523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30126" y="5076825"/>
            <a:ext cx="275106" cy="335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157">
                <a:solidFill>
                  <a:srgbClr val="000000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1</a:t>
            </a:r>
          </a:p>
          <a:p>
            <a:pPr algn="ctr">
              <a:lnSpc>
                <a:spcPts val="4420"/>
              </a:lnSpc>
            </a:pPr>
            <a:r>
              <a:rPr lang="en-US" sz="3157">
                <a:solidFill>
                  <a:srgbClr val="000000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2</a:t>
            </a:r>
          </a:p>
          <a:p>
            <a:pPr algn="ctr">
              <a:lnSpc>
                <a:spcPts val="4420"/>
              </a:lnSpc>
            </a:pPr>
            <a:r>
              <a:rPr lang="en-US" sz="3157">
                <a:solidFill>
                  <a:srgbClr val="000000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3</a:t>
            </a:r>
          </a:p>
          <a:p>
            <a:pPr algn="ctr">
              <a:lnSpc>
                <a:spcPts val="4420"/>
              </a:lnSpc>
            </a:pPr>
            <a:r>
              <a:rPr lang="en-US" sz="3157">
                <a:solidFill>
                  <a:srgbClr val="000000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4</a:t>
            </a:r>
          </a:p>
          <a:p>
            <a:pPr algn="ctr">
              <a:lnSpc>
                <a:spcPts val="4420"/>
              </a:lnSpc>
            </a:pPr>
            <a:r>
              <a:rPr lang="en-US" sz="3157">
                <a:solidFill>
                  <a:srgbClr val="000000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5</a:t>
            </a:r>
          </a:p>
          <a:p>
            <a:pPr algn="ctr">
              <a:lnSpc>
                <a:spcPts val="4420"/>
              </a:lnSpc>
            </a:pPr>
            <a:r>
              <a:rPr lang="en-US" sz="3157">
                <a:solidFill>
                  <a:srgbClr val="000000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7184" y="2302085"/>
            <a:ext cx="2863264" cy="3388478"/>
          </a:xfrm>
          <a:custGeom>
            <a:avLst/>
            <a:gdLst/>
            <a:ahLst/>
            <a:cxnLst/>
            <a:rect r="r" b="b" t="t" l="l"/>
            <a:pathLst>
              <a:path h="3388478" w="2863264">
                <a:moveTo>
                  <a:pt x="0" y="0"/>
                </a:moveTo>
                <a:lnTo>
                  <a:pt x="2863264" y="0"/>
                </a:lnTo>
                <a:lnTo>
                  <a:pt x="2863264" y="3388478"/>
                </a:lnTo>
                <a:lnTo>
                  <a:pt x="0" y="338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23246" y="-1621229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18975" y="7409558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31486" y="4397981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641269">
            <a:off x="16295529" y="7884285"/>
            <a:ext cx="2217705" cy="2464117"/>
          </a:xfrm>
          <a:custGeom>
            <a:avLst/>
            <a:gdLst/>
            <a:ahLst/>
            <a:cxnLst/>
            <a:rect r="r" b="b" t="t" l="l"/>
            <a:pathLst>
              <a:path h="2464117" w="2217705">
                <a:moveTo>
                  <a:pt x="0" y="0"/>
                </a:moveTo>
                <a:lnTo>
                  <a:pt x="2217705" y="0"/>
                </a:lnTo>
                <a:lnTo>
                  <a:pt x="2217705" y="2464117"/>
                </a:lnTo>
                <a:lnTo>
                  <a:pt x="0" y="2464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2210" y="8551254"/>
            <a:ext cx="1844820" cy="306701"/>
          </a:xfrm>
          <a:custGeom>
            <a:avLst/>
            <a:gdLst/>
            <a:ahLst/>
            <a:cxnLst/>
            <a:rect r="r" b="b" t="t" l="l"/>
            <a:pathLst>
              <a:path h="306701" w="1844820">
                <a:moveTo>
                  <a:pt x="0" y="0"/>
                </a:moveTo>
                <a:lnTo>
                  <a:pt x="1844820" y="0"/>
                </a:lnTo>
                <a:lnTo>
                  <a:pt x="1844820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3988" y="8283590"/>
            <a:ext cx="1794495" cy="954587"/>
          </a:xfrm>
          <a:custGeom>
            <a:avLst/>
            <a:gdLst/>
            <a:ahLst/>
            <a:cxnLst/>
            <a:rect r="r" b="b" t="t" l="l"/>
            <a:pathLst>
              <a:path h="954587" w="1794495">
                <a:moveTo>
                  <a:pt x="0" y="0"/>
                </a:moveTo>
                <a:lnTo>
                  <a:pt x="1794495" y="0"/>
                </a:lnTo>
                <a:lnTo>
                  <a:pt x="1794495" y="954587"/>
                </a:lnTo>
                <a:lnTo>
                  <a:pt x="0" y="9545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1000"/>
            </a:blip>
            <a:stretch>
              <a:fillRect l="-11866" t="0" r="-26474" b="-32631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1468057">
            <a:off x="428395" y="8351446"/>
            <a:ext cx="2446087" cy="828399"/>
            <a:chOff x="0" y="0"/>
            <a:chExt cx="1705083" cy="5774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5083" cy="577448"/>
            </a:xfrm>
            <a:custGeom>
              <a:avLst/>
              <a:gdLst/>
              <a:ahLst/>
              <a:cxnLst/>
              <a:rect r="r" b="b" t="t" l="l"/>
              <a:pathLst>
                <a:path h="577448" w="1705083">
                  <a:moveTo>
                    <a:pt x="203200" y="0"/>
                  </a:moveTo>
                  <a:lnTo>
                    <a:pt x="1705083" y="0"/>
                  </a:lnTo>
                  <a:lnTo>
                    <a:pt x="1501883" y="577448"/>
                  </a:lnTo>
                  <a:lnTo>
                    <a:pt x="0" y="57744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28575"/>
              <a:ext cx="1501883" cy="606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238559" y="8292324"/>
            <a:ext cx="1371515" cy="70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4072">
                <a:solidFill>
                  <a:srgbClr val="5E17EB"/>
                </a:solidFill>
                <a:latin typeface="Bernier"/>
                <a:ea typeface="Bernier"/>
                <a:cs typeface="Bernier"/>
                <a:sym typeface="Bernier"/>
              </a:rPr>
              <a:t>IMPORT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011663" y="8178801"/>
            <a:ext cx="1825306" cy="970977"/>
          </a:xfrm>
          <a:custGeom>
            <a:avLst/>
            <a:gdLst/>
            <a:ahLst/>
            <a:cxnLst/>
            <a:rect r="r" b="b" t="t" l="l"/>
            <a:pathLst>
              <a:path h="970977" w="1825306">
                <a:moveTo>
                  <a:pt x="0" y="0"/>
                </a:moveTo>
                <a:lnTo>
                  <a:pt x="1825306" y="0"/>
                </a:lnTo>
                <a:lnTo>
                  <a:pt x="1825306" y="970977"/>
                </a:lnTo>
                <a:lnTo>
                  <a:pt x="0" y="9709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1000"/>
            </a:blip>
            <a:stretch>
              <a:fillRect l="-11866" t="0" r="-26474" b="-3263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837842" y="8512781"/>
            <a:ext cx="1978989" cy="329007"/>
          </a:xfrm>
          <a:custGeom>
            <a:avLst/>
            <a:gdLst/>
            <a:ahLst/>
            <a:cxnLst/>
            <a:rect r="r" b="b" t="t" l="l"/>
            <a:pathLst>
              <a:path h="329007" w="1978989">
                <a:moveTo>
                  <a:pt x="0" y="0"/>
                </a:moveTo>
                <a:lnTo>
                  <a:pt x="1978989" y="0"/>
                </a:lnTo>
                <a:lnTo>
                  <a:pt x="1978989" y="329006"/>
                </a:lnTo>
                <a:lnTo>
                  <a:pt x="0" y="3290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1468057">
            <a:off x="3729345" y="8283401"/>
            <a:ext cx="2389942" cy="809385"/>
            <a:chOff x="0" y="0"/>
            <a:chExt cx="1705083" cy="5774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05083" cy="577448"/>
            </a:xfrm>
            <a:custGeom>
              <a:avLst/>
              <a:gdLst/>
              <a:ahLst/>
              <a:cxnLst/>
              <a:rect r="r" b="b" t="t" l="l"/>
              <a:pathLst>
                <a:path h="577448" w="1705083">
                  <a:moveTo>
                    <a:pt x="203200" y="0"/>
                  </a:moveTo>
                  <a:lnTo>
                    <a:pt x="1705083" y="0"/>
                  </a:lnTo>
                  <a:lnTo>
                    <a:pt x="1501883" y="577448"/>
                  </a:lnTo>
                  <a:lnTo>
                    <a:pt x="0" y="57744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1501883" cy="61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014051" y="8470624"/>
            <a:ext cx="2258716" cy="375511"/>
          </a:xfrm>
          <a:custGeom>
            <a:avLst/>
            <a:gdLst/>
            <a:ahLst/>
            <a:cxnLst/>
            <a:rect r="r" b="b" t="t" l="l"/>
            <a:pathLst>
              <a:path h="375511" w="2258716">
                <a:moveTo>
                  <a:pt x="0" y="0"/>
                </a:moveTo>
                <a:lnTo>
                  <a:pt x="2258715" y="0"/>
                </a:lnTo>
                <a:lnTo>
                  <a:pt x="2258715" y="375511"/>
                </a:lnTo>
                <a:lnTo>
                  <a:pt x="0" y="3755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629725" y="8165623"/>
            <a:ext cx="1787226" cy="950720"/>
          </a:xfrm>
          <a:custGeom>
            <a:avLst/>
            <a:gdLst/>
            <a:ahLst/>
            <a:cxnLst/>
            <a:rect r="r" b="b" t="t" l="l"/>
            <a:pathLst>
              <a:path h="950720" w="1787226">
                <a:moveTo>
                  <a:pt x="0" y="0"/>
                </a:moveTo>
                <a:lnTo>
                  <a:pt x="1787226" y="0"/>
                </a:lnTo>
                <a:lnTo>
                  <a:pt x="1787226" y="950720"/>
                </a:lnTo>
                <a:lnTo>
                  <a:pt x="0" y="950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8000"/>
            </a:blip>
            <a:stretch>
              <a:fillRect l="-11866" t="0" r="-26474" b="-32631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468057">
            <a:off x="7323550" y="8268040"/>
            <a:ext cx="2340084" cy="792499"/>
            <a:chOff x="0" y="0"/>
            <a:chExt cx="1705083" cy="5774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05083" cy="577448"/>
            </a:xfrm>
            <a:custGeom>
              <a:avLst/>
              <a:gdLst/>
              <a:ahLst/>
              <a:cxnLst/>
              <a:rect r="r" b="b" t="t" l="l"/>
              <a:pathLst>
                <a:path h="577448" w="1705083">
                  <a:moveTo>
                    <a:pt x="203200" y="0"/>
                  </a:moveTo>
                  <a:lnTo>
                    <a:pt x="1705083" y="0"/>
                  </a:lnTo>
                  <a:lnTo>
                    <a:pt x="1501883" y="577448"/>
                  </a:lnTo>
                  <a:lnTo>
                    <a:pt x="0" y="57744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1501883" cy="61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297174" y="8470624"/>
            <a:ext cx="2329814" cy="387332"/>
          </a:xfrm>
          <a:custGeom>
            <a:avLst/>
            <a:gdLst/>
            <a:ahLst/>
            <a:cxnLst/>
            <a:rect r="r" b="b" t="t" l="l"/>
            <a:pathLst>
              <a:path h="387332" w="2329814">
                <a:moveTo>
                  <a:pt x="0" y="0"/>
                </a:moveTo>
                <a:lnTo>
                  <a:pt x="2329815" y="0"/>
                </a:lnTo>
                <a:lnTo>
                  <a:pt x="2329815" y="387331"/>
                </a:lnTo>
                <a:lnTo>
                  <a:pt x="0" y="387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115440" y="8155487"/>
            <a:ext cx="1734960" cy="922917"/>
          </a:xfrm>
          <a:custGeom>
            <a:avLst/>
            <a:gdLst/>
            <a:ahLst/>
            <a:cxnLst/>
            <a:rect r="r" b="b" t="t" l="l"/>
            <a:pathLst>
              <a:path h="922917" w="1734960">
                <a:moveTo>
                  <a:pt x="0" y="0"/>
                </a:moveTo>
                <a:lnTo>
                  <a:pt x="1734960" y="0"/>
                </a:lnTo>
                <a:lnTo>
                  <a:pt x="1734960" y="922917"/>
                </a:lnTo>
                <a:lnTo>
                  <a:pt x="0" y="922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3000"/>
            </a:blip>
            <a:stretch>
              <a:fillRect l="-11866" t="0" r="-26474" b="-32631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1468057">
            <a:off x="10798775" y="8256486"/>
            <a:ext cx="2271650" cy="863213"/>
            <a:chOff x="0" y="0"/>
            <a:chExt cx="1705083" cy="6479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05083" cy="647921"/>
            </a:xfrm>
            <a:custGeom>
              <a:avLst/>
              <a:gdLst/>
              <a:ahLst/>
              <a:cxnLst/>
              <a:rect r="r" b="b" t="t" l="l"/>
              <a:pathLst>
                <a:path h="647921" w="1705083">
                  <a:moveTo>
                    <a:pt x="203200" y="0"/>
                  </a:moveTo>
                  <a:lnTo>
                    <a:pt x="1705083" y="0"/>
                  </a:lnTo>
                  <a:lnTo>
                    <a:pt x="1501883" y="647921"/>
                  </a:lnTo>
                  <a:lnTo>
                    <a:pt x="0" y="6479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1501883" cy="686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4235690" y="8149693"/>
            <a:ext cx="1734960" cy="922917"/>
          </a:xfrm>
          <a:custGeom>
            <a:avLst/>
            <a:gdLst/>
            <a:ahLst/>
            <a:cxnLst/>
            <a:rect r="r" b="b" t="t" l="l"/>
            <a:pathLst>
              <a:path h="922917" w="1734960">
                <a:moveTo>
                  <a:pt x="0" y="0"/>
                </a:moveTo>
                <a:lnTo>
                  <a:pt x="1734961" y="0"/>
                </a:lnTo>
                <a:lnTo>
                  <a:pt x="1734961" y="922917"/>
                </a:lnTo>
                <a:lnTo>
                  <a:pt x="0" y="922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5000"/>
            </a:blip>
            <a:stretch>
              <a:fillRect l="-11866" t="0" r="-26474" b="-32631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1468057">
            <a:off x="13919025" y="8250693"/>
            <a:ext cx="2271650" cy="863213"/>
            <a:chOff x="0" y="0"/>
            <a:chExt cx="1705083" cy="64792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05083" cy="647921"/>
            </a:xfrm>
            <a:custGeom>
              <a:avLst/>
              <a:gdLst/>
              <a:ahLst/>
              <a:cxnLst/>
              <a:rect r="r" b="b" t="t" l="l"/>
              <a:pathLst>
                <a:path h="647921" w="1705083">
                  <a:moveTo>
                    <a:pt x="203200" y="0"/>
                  </a:moveTo>
                  <a:lnTo>
                    <a:pt x="1705083" y="0"/>
                  </a:lnTo>
                  <a:lnTo>
                    <a:pt x="1501883" y="647921"/>
                  </a:lnTo>
                  <a:lnTo>
                    <a:pt x="0" y="6479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-38100"/>
              <a:ext cx="1501883" cy="686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true" flipV="false" rot="-2616064">
            <a:off x="9675659" y="5427892"/>
            <a:ext cx="2759922" cy="1669753"/>
          </a:xfrm>
          <a:custGeom>
            <a:avLst/>
            <a:gdLst/>
            <a:ahLst/>
            <a:cxnLst/>
            <a:rect r="r" b="b" t="t" l="l"/>
            <a:pathLst>
              <a:path h="1669753" w="2759922">
                <a:moveTo>
                  <a:pt x="2759922" y="0"/>
                </a:moveTo>
                <a:lnTo>
                  <a:pt x="0" y="0"/>
                </a:lnTo>
                <a:lnTo>
                  <a:pt x="0" y="1669753"/>
                </a:lnTo>
                <a:lnTo>
                  <a:pt x="2759922" y="1669753"/>
                </a:lnTo>
                <a:lnTo>
                  <a:pt x="275992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1763825" y="5640495"/>
            <a:ext cx="5629983" cy="81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8"/>
              </a:lnSpc>
            </a:pPr>
            <a:r>
              <a:rPr lang="en-US" sz="4741">
                <a:solidFill>
                  <a:srgbClr val="38B6FF"/>
                </a:solidFill>
                <a:latin typeface="HK Modular"/>
                <a:ea typeface="HK Modular"/>
                <a:cs typeface="HK Modular"/>
                <a:sym typeface="HK Modular"/>
              </a:rPr>
              <a:t>Our mission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6873" y="2106816"/>
            <a:ext cx="1754955" cy="84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428" b="true">
                <a:solidFill>
                  <a:srgbClr val="8C52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CONTENT :</a:t>
            </a:r>
          </a:p>
          <a:p>
            <a:pPr algn="ctr">
              <a:lnSpc>
                <a:spcPts val="3399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415911" y="2705401"/>
            <a:ext cx="3001119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85" indent="-248293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793322" y="1494430"/>
            <a:ext cx="11135672" cy="33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533" indent="-216767" lvl="1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GOAL -  MY GOAL  IS  TO  EXPLAIN  THE  PROCESS  AND  TOOLS  TO  BUILD  CREDEBILITY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167418" y="45894"/>
            <a:ext cx="7811982" cy="102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2"/>
              </a:lnSpc>
            </a:pPr>
            <a:r>
              <a:rPr lang="en-US" sz="5966" spc="178">
                <a:solidFill>
                  <a:srgbClr val="FF6D4D"/>
                </a:solidFill>
                <a:latin typeface="HK Modular"/>
                <a:ea typeface="HK Modular"/>
                <a:cs typeface="HK Modular"/>
                <a:sym typeface="HK Modular"/>
              </a:rPr>
              <a:t>METHODOLOGY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46358" y="8467070"/>
            <a:ext cx="1189755" cy="61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3532">
                <a:solidFill>
                  <a:srgbClr val="5E17EB"/>
                </a:solidFill>
                <a:latin typeface="Bernier"/>
                <a:ea typeface="Bernier"/>
                <a:cs typeface="Bernier"/>
                <a:sym typeface="Bernier"/>
              </a:rPr>
              <a:t>IMPORT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492179" y="8381643"/>
            <a:ext cx="990918" cy="61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610">
                <a:solidFill>
                  <a:srgbClr val="FF6D4D"/>
                </a:solidFill>
                <a:latin typeface="Bernier"/>
                <a:ea typeface="Bernier"/>
                <a:cs typeface="Bernier"/>
                <a:sym typeface="Bernier"/>
              </a:rPr>
              <a:t>CLEAN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036964" y="8349012"/>
            <a:ext cx="1036445" cy="61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3563">
                <a:solidFill>
                  <a:srgbClr val="FF6D4D"/>
                </a:solidFill>
                <a:latin typeface="Bernier"/>
                <a:ea typeface="Bernier"/>
                <a:cs typeface="Bernier"/>
                <a:sym typeface="Bernier"/>
              </a:rPr>
              <a:t>QUERY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241126" y="8381643"/>
            <a:ext cx="1425835" cy="55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5">
                <a:solidFill>
                  <a:srgbClr val="FF6D4D"/>
                </a:solidFill>
                <a:latin typeface="Bernier"/>
                <a:ea typeface="Bernier"/>
                <a:cs typeface="Bernier"/>
                <a:sym typeface="Bernier"/>
              </a:rPr>
              <a:t>VISUALIZE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459717" y="8375850"/>
            <a:ext cx="1229152" cy="55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5">
                <a:solidFill>
                  <a:srgbClr val="FF6D4D"/>
                </a:solidFill>
                <a:latin typeface="Bernier"/>
                <a:ea typeface="Bernier"/>
                <a:cs typeface="Bernier"/>
                <a:sym typeface="Bernier"/>
              </a:rPr>
              <a:t>PRESENT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003516" y="6829191"/>
            <a:ext cx="3385245" cy="53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3133">
                <a:solidFill>
                  <a:srgbClr val="557519"/>
                </a:solidFill>
                <a:latin typeface="HK Modular"/>
                <a:ea typeface="HK Modular"/>
                <a:cs typeface="HK Modular"/>
                <a:sym typeface="HK Modular"/>
              </a:rPr>
              <a:t>flow chart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57759" y="3268017"/>
            <a:ext cx="12329071" cy="304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946" indent="-231973" lvl="1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Removed duplicates, excluded/imputed missing values.</a:t>
            </a:r>
          </a:p>
          <a:p>
            <a:pPr algn="l" marL="463946" indent="-231973" lvl="1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Normalized user scores (0–10 to 0–100).</a:t>
            </a:r>
          </a:p>
          <a:p>
            <a:pPr algn="l" marL="463946" indent="-231973" lvl="1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Defined hits (scores ≥ 80 or top 25% sales).</a:t>
            </a:r>
          </a:p>
          <a:p>
            <a:pPr algn="l">
              <a:lnSpc>
                <a:spcPts val="3008"/>
              </a:lnSpc>
            </a:pPr>
          </a:p>
          <a:p>
            <a:pPr algn="l" marL="485535" indent="-242768" lvl="1">
              <a:lnSpc>
                <a:spcPts val="3148"/>
              </a:lnSpc>
              <a:buFont typeface="Arial"/>
              <a:buChar char="•"/>
            </a:pPr>
            <a:r>
              <a:rPr lang="en-US" sz="2248">
                <a:solidFill>
                  <a:srgbClr val="6766E0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Analysis:</a:t>
            </a:r>
            <a:r>
              <a:rPr lang="en-US" sz="2248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 We Have Five questions plus platform/genre trends for top 300 games.</a:t>
            </a:r>
          </a:p>
          <a:p>
            <a:pPr algn="l">
              <a:lnSpc>
                <a:spcPts val="3008"/>
              </a:lnSpc>
            </a:pPr>
          </a:p>
          <a:p>
            <a:pPr algn="l" marL="463946" indent="-231973" lvl="1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E38963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Tools: </a:t>
            </a:r>
            <a:r>
              <a:rPr lang="en-US" sz="2148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MySQL (queries), Power BI (visuals), CANVA (presentation).</a:t>
            </a:r>
          </a:p>
          <a:p>
            <a:pPr algn="l">
              <a:lnSpc>
                <a:spcPts val="3008"/>
              </a:lnSpc>
            </a:pP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91849" y="-1125090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88432" y="4482840"/>
            <a:ext cx="2595365" cy="2573916"/>
          </a:xfrm>
          <a:custGeom>
            <a:avLst/>
            <a:gdLst/>
            <a:ahLst/>
            <a:cxnLst/>
            <a:rect r="r" b="b" t="t" l="l"/>
            <a:pathLst>
              <a:path h="2573916" w="2595365">
                <a:moveTo>
                  <a:pt x="0" y="0"/>
                </a:moveTo>
                <a:lnTo>
                  <a:pt x="2595366" y="0"/>
                </a:lnTo>
                <a:lnTo>
                  <a:pt x="2595366" y="2573915"/>
                </a:lnTo>
                <a:lnTo>
                  <a:pt x="0" y="257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3906" y="4585415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360431" y="8881894"/>
            <a:ext cx="12720862" cy="2884214"/>
            <a:chOff x="0" y="0"/>
            <a:chExt cx="812800" cy="1844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4072"/>
            </a:xfrm>
            <a:custGeom>
              <a:avLst/>
              <a:gdLst/>
              <a:ahLst/>
              <a:cxnLst/>
              <a:rect r="r" b="b" t="t" l="l"/>
              <a:pathLst>
                <a:path h="184072" w="812800">
                  <a:moveTo>
                    <a:pt x="406400" y="0"/>
                  </a:moveTo>
                  <a:lnTo>
                    <a:pt x="812800" y="184072"/>
                  </a:lnTo>
                  <a:lnTo>
                    <a:pt x="0" y="184072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2090" y="39721"/>
              <a:ext cx="468619" cy="144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9" id="9"/>
          <p:cNvGraphicFramePr/>
          <p:nvPr/>
        </p:nvGraphicFramePr>
        <p:xfrm>
          <a:off x="578964" y="4013671"/>
          <a:ext cx="4152900" cy="4610100"/>
        </p:xfrm>
        <a:graphic>
          <a:graphicData uri="http://schemas.openxmlformats.org/presentationml/2006/ole">
            <p:oleObj imgW="5067300" imgH="55245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40862" y="1953747"/>
            <a:ext cx="10837652" cy="902811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421214" y="83994"/>
            <a:ext cx="6095202" cy="135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</a:pPr>
            <a:r>
              <a:rPr lang="en-US" sz="3862">
                <a:solidFill>
                  <a:srgbClr val="327B29"/>
                </a:solidFill>
                <a:latin typeface="HK Modular"/>
                <a:ea typeface="HK Modular"/>
                <a:cs typeface="HK Modular"/>
                <a:sym typeface="HK Modular"/>
              </a:rPr>
              <a:t>TOP 10 BEST SELLING GAMES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4540" y="1823882"/>
            <a:ext cx="715029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CC0D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Insight: “Most top-sellers (2000–2010) reflect - 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CC0D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PlayStation 2 and Wii dominance.”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317552" y="3281460"/>
            <a:ext cx="948494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BD59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“Wii Sports (2006) brought gaming to new audiences.”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7873" y="2329227"/>
            <a:ext cx="6095202" cy="673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</a:pPr>
            <a:r>
              <a:rPr lang="en-US" sz="3862" spc="166">
                <a:solidFill>
                  <a:srgbClr val="F79646"/>
                </a:solidFill>
                <a:latin typeface="HK Modular"/>
                <a:ea typeface="HK Modular"/>
                <a:cs typeface="HK Modular"/>
                <a:sym typeface="HK Modular"/>
              </a:rPr>
              <a:t>TABLE 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50242" y="1045999"/>
            <a:ext cx="13200110" cy="599944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0">
            <a:off x="-324885" y="-1535275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79"/>
                </a:moveTo>
                <a:lnTo>
                  <a:pt x="19144798" y="4307579"/>
                </a:lnTo>
                <a:lnTo>
                  <a:pt x="19144798" y="0"/>
                </a:lnTo>
                <a:lnTo>
                  <a:pt x="0" y="0"/>
                </a:lnTo>
                <a:lnTo>
                  <a:pt x="0" y="4307579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2948" y="6288661"/>
            <a:ext cx="2807864" cy="2711872"/>
            <a:chOff x="0" y="0"/>
            <a:chExt cx="756727" cy="730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6727" cy="730857"/>
            </a:xfrm>
            <a:custGeom>
              <a:avLst/>
              <a:gdLst/>
              <a:ahLst/>
              <a:cxnLst/>
              <a:rect r="r" b="b" t="t" l="l"/>
              <a:pathLst>
                <a:path h="730857" w="756727">
                  <a:moveTo>
                    <a:pt x="71688" y="0"/>
                  </a:moveTo>
                  <a:lnTo>
                    <a:pt x="685039" y="0"/>
                  </a:lnTo>
                  <a:cubicBezTo>
                    <a:pt x="704052" y="0"/>
                    <a:pt x="722286" y="7553"/>
                    <a:pt x="735730" y="20997"/>
                  </a:cubicBezTo>
                  <a:cubicBezTo>
                    <a:pt x="749174" y="34441"/>
                    <a:pt x="756727" y="52675"/>
                    <a:pt x="756727" y="71688"/>
                  </a:cubicBezTo>
                  <a:lnTo>
                    <a:pt x="756727" y="659169"/>
                  </a:lnTo>
                  <a:cubicBezTo>
                    <a:pt x="756727" y="678182"/>
                    <a:pt x="749174" y="696416"/>
                    <a:pt x="735730" y="709860"/>
                  </a:cubicBezTo>
                  <a:cubicBezTo>
                    <a:pt x="722286" y="723304"/>
                    <a:pt x="704052" y="730857"/>
                    <a:pt x="685039" y="730857"/>
                  </a:cubicBezTo>
                  <a:lnTo>
                    <a:pt x="71688" y="730857"/>
                  </a:lnTo>
                  <a:cubicBezTo>
                    <a:pt x="52675" y="730857"/>
                    <a:pt x="34441" y="723304"/>
                    <a:pt x="20997" y="709860"/>
                  </a:cubicBezTo>
                  <a:cubicBezTo>
                    <a:pt x="7553" y="696416"/>
                    <a:pt x="0" y="678182"/>
                    <a:pt x="0" y="659169"/>
                  </a:cubicBezTo>
                  <a:lnTo>
                    <a:pt x="0" y="71688"/>
                  </a:lnTo>
                  <a:cubicBezTo>
                    <a:pt x="0" y="52675"/>
                    <a:pt x="7553" y="34441"/>
                    <a:pt x="20997" y="20997"/>
                  </a:cubicBezTo>
                  <a:cubicBezTo>
                    <a:pt x="34441" y="7553"/>
                    <a:pt x="52675" y="0"/>
                    <a:pt x="71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B169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56727" cy="768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783093" y="6288661"/>
            <a:ext cx="2807864" cy="2714523"/>
            <a:chOff x="0" y="0"/>
            <a:chExt cx="756727" cy="7315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727" cy="731571"/>
            </a:xfrm>
            <a:custGeom>
              <a:avLst/>
              <a:gdLst/>
              <a:ahLst/>
              <a:cxnLst/>
              <a:rect r="r" b="b" t="t" l="l"/>
              <a:pathLst>
                <a:path h="731571" w="756727">
                  <a:moveTo>
                    <a:pt x="71688" y="0"/>
                  </a:moveTo>
                  <a:lnTo>
                    <a:pt x="685039" y="0"/>
                  </a:lnTo>
                  <a:cubicBezTo>
                    <a:pt x="704052" y="0"/>
                    <a:pt x="722286" y="7553"/>
                    <a:pt x="735730" y="20997"/>
                  </a:cubicBezTo>
                  <a:cubicBezTo>
                    <a:pt x="749174" y="34441"/>
                    <a:pt x="756727" y="52675"/>
                    <a:pt x="756727" y="71688"/>
                  </a:cubicBezTo>
                  <a:lnTo>
                    <a:pt x="756727" y="659883"/>
                  </a:lnTo>
                  <a:cubicBezTo>
                    <a:pt x="756727" y="678896"/>
                    <a:pt x="749174" y="697130"/>
                    <a:pt x="735730" y="710574"/>
                  </a:cubicBezTo>
                  <a:cubicBezTo>
                    <a:pt x="722286" y="724018"/>
                    <a:pt x="704052" y="731571"/>
                    <a:pt x="685039" y="731571"/>
                  </a:cubicBezTo>
                  <a:lnTo>
                    <a:pt x="71688" y="731571"/>
                  </a:lnTo>
                  <a:cubicBezTo>
                    <a:pt x="52675" y="731571"/>
                    <a:pt x="34441" y="724018"/>
                    <a:pt x="20997" y="710574"/>
                  </a:cubicBezTo>
                  <a:cubicBezTo>
                    <a:pt x="7553" y="697130"/>
                    <a:pt x="0" y="678896"/>
                    <a:pt x="0" y="659883"/>
                  </a:cubicBezTo>
                  <a:lnTo>
                    <a:pt x="0" y="71688"/>
                  </a:lnTo>
                  <a:cubicBezTo>
                    <a:pt x="0" y="52675"/>
                    <a:pt x="7553" y="34441"/>
                    <a:pt x="20997" y="20997"/>
                  </a:cubicBezTo>
                  <a:cubicBezTo>
                    <a:pt x="34441" y="7553"/>
                    <a:pt x="52675" y="0"/>
                    <a:pt x="71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B169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727" cy="76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89455" y="6288661"/>
            <a:ext cx="2838542" cy="2714523"/>
            <a:chOff x="0" y="0"/>
            <a:chExt cx="764995" cy="7315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4995" cy="731571"/>
            </a:xfrm>
            <a:custGeom>
              <a:avLst/>
              <a:gdLst/>
              <a:ahLst/>
              <a:cxnLst/>
              <a:rect r="r" b="b" t="t" l="l"/>
              <a:pathLst>
                <a:path h="731571" w="764995">
                  <a:moveTo>
                    <a:pt x="70913" y="0"/>
                  </a:moveTo>
                  <a:lnTo>
                    <a:pt x="694082" y="0"/>
                  </a:lnTo>
                  <a:cubicBezTo>
                    <a:pt x="733246" y="0"/>
                    <a:pt x="764995" y="31749"/>
                    <a:pt x="764995" y="70913"/>
                  </a:cubicBezTo>
                  <a:lnTo>
                    <a:pt x="764995" y="660658"/>
                  </a:lnTo>
                  <a:cubicBezTo>
                    <a:pt x="764995" y="699822"/>
                    <a:pt x="733246" y="731571"/>
                    <a:pt x="694082" y="731571"/>
                  </a:cubicBezTo>
                  <a:lnTo>
                    <a:pt x="70913" y="731571"/>
                  </a:lnTo>
                  <a:cubicBezTo>
                    <a:pt x="31749" y="731571"/>
                    <a:pt x="0" y="699822"/>
                    <a:pt x="0" y="660658"/>
                  </a:cubicBezTo>
                  <a:lnTo>
                    <a:pt x="0" y="70913"/>
                  </a:lnTo>
                  <a:cubicBezTo>
                    <a:pt x="0" y="31749"/>
                    <a:pt x="31749" y="0"/>
                    <a:pt x="709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B169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64995" cy="76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869686" y="6288661"/>
            <a:ext cx="2828316" cy="2714523"/>
            <a:chOff x="0" y="0"/>
            <a:chExt cx="762239" cy="7315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2239" cy="731571"/>
            </a:xfrm>
            <a:custGeom>
              <a:avLst/>
              <a:gdLst/>
              <a:ahLst/>
              <a:cxnLst/>
              <a:rect r="r" b="b" t="t" l="l"/>
              <a:pathLst>
                <a:path h="731571" w="762239">
                  <a:moveTo>
                    <a:pt x="71170" y="0"/>
                  </a:moveTo>
                  <a:lnTo>
                    <a:pt x="691069" y="0"/>
                  </a:lnTo>
                  <a:cubicBezTo>
                    <a:pt x="709945" y="0"/>
                    <a:pt x="728047" y="7498"/>
                    <a:pt x="741394" y="20845"/>
                  </a:cubicBezTo>
                  <a:cubicBezTo>
                    <a:pt x="754741" y="34192"/>
                    <a:pt x="762239" y="52294"/>
                    <a:pt x="762239" y="71170"/>
                  </a:cubicBezTo>
                  <a:lnTo>
                    <a:pt x="762239" y="660402"/>
                  </a:lnTo>
                  <a:cubicBezTo>
                    <a:pt x="762239" y="699708"/>
                    <a:pt x="730375" y="731571"/>
                    <a:pt x="691069" y="731571"/>
                  </a:cubicBezTo>
                  <a:lnTo>
                    <a:pt x="71170" y="731571"/>
                  </a:lnTo>
                  <a:cubicBezTo>
                    <a:pt x="52294" y="731571"/>
                    <a:pt x="34192" y="724073"/>
                    <a:pt x="20845" y="710726"/>
                  </a:cubicBezTo>
                  <a:cubicBezTo>
                    <a:pt x="7498" y="697379"/>
                    <a:pt x="0" y="679277"/>
                    <a:pt x="0" y="660402"/>
                  </a:cubicBezTo>
                  <a:lnTo>
                    <a:pt x="0" y="71170"/>
                  </a:lnTo>
                  <a:cubicBezTo>
                    <a:pt x="0" y="52294"/>
                    <a:pt x="7498" y="34192"/>
                    <a:pt x="20845" y="20845"/>
                  </a:cubicBezTo>
                  <a:cubicBezTo>
                    <a:pt x="34192" y="7498"/>
                    <a:pt x="52294" y="0"/>
                    <a:pt x="711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B169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62239" cy="76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03751" y="5927006"/>
            <a:ext cx="2707062" cy="3073527"/>
            <a:chOff x="0" y="0"/>
            <a:chExt cx="812800" cy="9228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922832"/>
            </a:xfrm>
            <a:custGeom>
              <a:avLst/>
              <a:gdLst/>
              <a:ahLst/>
              <a:cxnLst/>
              <a:rect r="r" b="b" t="t" l="l"/>
              <a:pathLst>
                <a:path h="922832" w="812800">
                  <a:moveTo>
                    <a:pt x="65778" y="0"/>
                  </a:moveTo>
                  <a:lnTo>
                    <a:pt x="747022" y="0"/>
                  </a:lnTo>
                  <a:cubicBezTo>
                    <a:pt x="764468" y="0"/>
                    <a:pt x="781198" y="6930"/>
                    <a:pt x="793534" y="19266"/>
                  </a:cubicBezTo>
                  <a:cubicBezTo>
                    <a:pt x="805870" y="31602"/>
                    <a:pt x="812800" y="48332"/>
                    <a:pt x="812800" y="65778"/>
                  </a:cubicBezTo>
                  <a:lnTo>
                    <a:pt x="812800" y="857054"/>
                  </a:lnTo>
                  <a:cubicBezTo>
                    <a:pt x="812800" y="874499"/>
                    <a:pt x="805870" y="891230"/>
                    <a:pt x="793534" y="903566"/>
                  </a:cubicBezTo>
                  <a:cubicBezTo>
                    <a:pt x="781198" y="915902"/>
                    <a:pt x="764468" y="922832"/>
                    <a:pt x="747022" y="922832"/>
                  </a:cubicBezTo>
                  <a:lnTo>
                    <a:pt x="65778" y="922832"/>
                  </a:lnTo>
                  <a:cubicBezTo>
                    <a:pt x="48332" y="922832"/>
                    <a:pt x="31602" y="915902"/>
                    <a:pt x="19266" y="903566"/>
                  </a:cubicBezTo>
                  <a:cubicBezTo>
                    <a:pt x="6930" y="891230"/>
                    <a:pt x="0" y="874499"/>
                    <a:pt x="0" y="857054"/>
                  </a:cubicBezTo>
                  <a:lnTo>
                    <a:pt x="0" y="65778"/>
                  </a:lnTo>
                  <a:cubicBezTo>
                    <a:pt x="0" y="48332"/>
                    <a:pt x="6930" y="31602"/>
                    <a:pt x="19266" y="19266"/>
                  </a:cubicBezTo>
                  <a:cubicBezTo>
                    <a:pt x="31602" y="6930"/>
                    <a:pt x="48332" y="0"/>
                    <a:pt x="65778" y="0"/>
                  </a:cubicBezTo>
                  <a:close/>
                </a:path>
              </a:pathLst>
            </a:custGeom>
            <a:blipFill>
              <a:blip r:embed="rId4"/>
              <a:stretch>
                <a:fillRect l="-774" t="0" r="-774" b="-20005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828147" y="5645351"/>
            <a:ext cx="2707062" cy="3326554"/>
            <a:chOff x="0" y="0"/>
            <a:chExt cx="812800" cy="9988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998804"/>
            </a:xfrm>
            <a:custGeom>
              <a:avLst/>
              <a:gdLst/>
              <a:ahLst/>
              <a:cxnLst/>
              <a:rect r="r" b="b" t="t" l="l"/>
              <a:pathLst>
                <a:path h="998804" w="812800">
                  <a:moveTo>
                    <a:pt x="65778" y="0"/>
                  </a:moveTo>
                  <a:lnTo>
                    <a:pt x="747022" y="0"/>
                  </a:lnTo>
                  <a:cubicBezTo>
                    <a:pt x="764468" y="0"/>
                    <a:pt x="781198" y="6930"/>
                    <a:pt x="793534" y="19266"/>
                  </a:cubicBezTo>
                  <a:cubicBezTo>
                    <a:pt x="805870" y="31602"/>
                    <a:pt x="812800" y="48332"/>
                    <a:pt x="812800" y="65778"/>
                  </a:cubicBezTo>
                  <a:lnTo>
                    <a:pt x="812800" y="933026"/>
                  </a:lnTo>
                  <a:cubicBezTo>
                    <a:pt x="812800" y="950471"/>
                    <a:pt x="805870" y="967202"/>
                    <a:pt x="793534" y="979538"/>
                  </a:cubicBezTo>
                  <a:cubicBezTo>
                    <a:pt x="781198" y="991874"/>
                    <a:pt x="764468" y="998804"/>
                    <a:pt x="747022" y="998804"/>
                  </a:cubicBezTo>
                  <a:lnTo>
                    <a:pt x="65778" y="998804"/>
                  </a:lnTo>
                  <a:cubicBezTo>
                    <a:pt x="48332" y="998804"/>
                    <a:pt x="31602" y="991874"/>
                    <a:pt x="19266" y="979538"/>
                  </a:cubicBezTo>
                  <a:cubicBezTo>
                    <a:pt x="6930" y="967202"/>
                    <a:pt x="0" y="950471"/>
                    <a:pt x="0" y="933026"/>
                  </a:cubicBezTo>
                  <a:lnTo>
                    <a:pt x="0" y="65778"/>
                  </a:lnTo>
                  <a:cubicBezTo>
                    <a:pt x="0" y="48332"/>
                    <a:pt x="6930" y="31602"/>
                    <a:pt x="19266" y="19266"/>
                  </a:cubicBezTo>
                  <a:cubicBezTo>
                    <a:pt x="31602" y="6930"/>
                    <a:pt x="48332" y="0"/>
                    <a:pt x="65778" y="0"/>
                  </a:cubicBezTo>
                  <a:close/>
                </a:path>
              </a:pathLst>
            </a:custGeom>
            <a:blipFill>
              <a:blip r:embed="rId5"/>
              <a:stretch>
                <a:fillRect l="-3762" t="0" r="-3762" b="-9619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783093" y="5737922"/>
            <a:ext cx="2707062" cy="3268172"/>
            <a:chOff x="0" y="0"/>
            <a:chExt cx="812800" cy="9812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981274"/>
            </a:xfrm>
            <a:custGeom>
              <a:avLst/>
              <a:gdLst/>
              <a:ahLst/>
              <a:cxnLst/>
              <a:rect r="r" b="b" t="t" l="l"/>
              <a:pathLst>
                <a:path h="981274" w="812800">
                  <a:moveTo>
                    <a:pt x="65778" y="0"/>
                  </a:moveTo>
                  <a:lnTo>
                    <a:pt x="747022" y="0"/>
                  </a:lnTo>
                  <a:cubicBezTo>
                    <a:pt x="764468" y="0"/>
                    <a:pt x="781198" y="6930"/>
                    <a:pt x="793534" y="19266"/>
                  </a:cubicBezTo>
                  <a:cubicBezTo>
                    <a:pt x="805870" y="31602"/>
                    <a:pt x="812800" y="48332"/>
                    <a:pt x="812800" y="65778"/>
                  </a:cubicBezTo>
                  <a:lnTo>
                    <a:pt x="812800" y="915497"/>
                  </a:lnTo>
                  <a:cubicBezTo>
                    <a:pt x="812800" y="932942"/>
                    <a:pt x="805870" y="949673"/>
                    <a:pt x="793534" y="962008"/>
                  </a:cubicBezTo>
                  <a:cubicBezTo>
                    <a:pt x="781198" y="974344"/>
                    <a:pt x="764468" y="981274"/>
                    <a:pt x="747022" y="981274"/>
                  </a:cubicBezTo>
                  <a:lnTo>
                    <a:pt x="65778" y="981274"/>
                  </a:lnTo>
                  <a:cubicBezTo>
                    <a:pt x="48332" y="981274"/>
                    <a:pt x="31602" y="974344"/>
                    <a:pt x="19266" y="962008"/>
                  </a:cubicBezTo>
                  <a:cubicBezTo>
                    <a:pt x="6930" y="949673"/>
                    <a:pt x="0" y="932942"/>
                    <a:pt x="0" y="915497"/>
                  </a:cubicBezTo>
                  <a:lnTo>
                    <a:pt x="0" y="65778"/>
                  </a:lnTo>
                  <a:cubicBezTo>
                    <a:pt x="0" y="48332"/>
                    <a:pt x="6930" y="31602"/>
                    <a:pt x="19266" y="19266"/>
                  </a:cubicBezTo>
                  <a:cubicBezTo>
                    <a:pt x="31602" y="6930"/>
                    <a:pt x="48332" y="0"/>
                    <a:pt x="65778" y="0"/>
                  </a:cubicBezTo>
                  <a:close/>
                </a:path>
              </a:pathLst>
            </a:custGeom>
            <a:blipFill>
              <a:blip r:embed="rId6"/>
              <a:stretch>
                <a:fillRect l="-1265" t="0" r="-1265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729726" y="5706644"/>
            <a:ext cx="2707062" cy="3265262"/>
            <a:chOff x="0" y="0"/>
            <a:chExt cx="812800" cy="9804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980401"/>
            </a:xfrm>
            <a:custGeom>
              <a:avLst/>
              <a:gdLst/>
              <a:ahLst/>
              <a:cxnLst/>
              <a:rect r="r" b="b" t="t" l="l"/>
              <a:pathLst>
                <a:path h="980401" w="812800">
                  <a:moveTo>
                    <a:pt x="65778" y="0"/>
                  </a:moveTo>
                  <a:lnTo>
                    <a:pt x="747022" y="0"/>
                  </a:lnTo>
                  <a:cubicBezTo>
                    <a:pt x="764468" y="0"/>
                    <a:pt x="781198" y="6930"/>
                    <a:pt x="793534" y="19266"/>
                  </a:cubicBezTo>
                  <a:cubicBezTo>
                    <a:pt x="805870" y="31602"/>
                    <a:pt x="812800" y="48332"/>
                    <a:pt x="812800" y="65778"/>
                  </a:cubicBezTo>
                  <a:lnTo>
                    <a:pt x="812800" y="914623"/>
                  </a:lnTo>
                  <a:cubicBezTo>
                    <a:pt x="812800" y="950951"/>
                    <a:pt x="783350" y="980401"/>
                    <a:pt x="747022" y="980401"/>
                  </a:cubicBezTo>
                  <a:lnTo>
                    <a:pt x="65778" y="980401"/>
                  </a:lnTo>
                  <a:cubicBezTo>
                    <a:pt x="48332" y="980401"/>
                    <a:pt x="31602" y="973470"/>
                    <a:pt x="19266" y="961135"/>
                  </a:cubicBezTo>
                  <a:cubicBezTo>
                    <a:pt x="6930" y="948799"/>
                    <a:pt x="0" y="932068"/>
                    <a:pt x="0" y="914623"/>
                  </a:cubicBezTo>
                  <a:lnTo>
                    <a:pt x="0" y="65778"/>
                  </a:lnTo>
                  <a:cubicBezTo>
                    <a:pt x="0" y="48332"/>
                    <a:pt x="6930" y="31602"/>
                    <a:pt x="19266" y="19266"/>
                  </a:cubicBezTo>
                  <a:cubicBezTo>
                    <a:pt x="31602" y="6930"/>
                    <a:pt x="48332" y="0"/>
                    <a:pt x="6577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551" r="0" b="-551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-758968" y="3744455"/>
            <a:ext cx="1787668" cy="2798089"/>
          </a:xfrm>
          <a:custGeom>
            <a:avLst/>
            <a:gdLst/>
            <a:ahLst/>
            <a:cxnLst/>
            <a:rect r="r" b="b" t="t" l="l"/>
            <a:pathLst>
              <a:path h="2798089" w="1787668">
                <a:moveTo>
                  <a:pt x="0" y="0"/>
                </a:moveTo>
                <a:lnTo>
                  <a:pt x="1787668" y="0"/>
                </a:lnTo>
                <a:lnTo>
                  <a:pt x="1787668" y="2798090"/>
                </a:lnTo>
                <a:lnTo>
                  <a:pt x="0" y="279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7259300" y="3744455"/>
            <a:ext cx="1787668" cy="2798089"/>
          </a:xfrm>
          <a:custGeom>
            <a:avLst/>
            <a:gdLst/>
            <a:ahLst/>
            <a:cxnLst/>
            <a:rect r="r" b="b" t="t" l="l"/>
            <a:pathLst>
              <a:path h="2798089" w="1787668">
                <a:moveTo>
                  <a:pt x="1787668" y="0"/>
                </a:moveTo>
                <a:lnTo>
                  <a:pt x="0" y="0"/>
                </a:lnTo>
                <a:lnTo>
                  <a:pt x="0" y="2798090"/>
                </a:lnTo>
                <a:lnTo>
                  <a:pt x="1787668" y="2798090"/>
                </a:lnTo>
                <a:lnTo>
                  <a:pt x="178766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033099" y="-1535275"/>
            <a:ext cx="8221803" cy="1847451"/>
            <a:chOff x="0" y="0"/>
            <a:chExt cx="812800" cy="18263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725189" y="314938"/>
            <a:ext cx="12837622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D9D9D9"/>
                </a:solidFill>
                <a:latin typeface="HK Modular"/>
                <a:ea typeface="HK Modular"/>
                <a:cs typeface="HK Modular"/>
                <a:sym typeface="HK Modular"/>
              </a:rPr>
              <a:t>top 10 years by critic score’s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12561" y="5645351"/>
            <a:ext cx="842291" cy="842291"/>
          </a:xfrm>
          <a:custGeom>
            <a:avLst/>
            <a:gdLst/>
            <a:ahLst/>
            <a:cxnLst/>
            <a:rect r="r" b="b" t="t" l="l"/>
            <a:pathLst>
              <a:path h="842291" w="842291">
                <a:moveTo>
                  <a:pt x="0" y="0"/>
                </a:moveTo>
                <a:lnTo>
                  <a:pt x="842290" y="0"/>
                </a:lnTo>
                <a:lnTo>
                  <a:pt x="842290" y="842291"/>
                </a:lnTo>
                <a:lnTo>
                  <a:pt x="0" y="842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84645" y="9475441"/>
            <a:ext cx="312616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79646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GOD OF WAR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464790" y="9475441"/>
            <a:ext cx="312616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79646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CALL OF DUTY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29250" y="9475441"/>
            <a:ext cx="350801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79646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RESIDENT EVIL 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95340" y="9475441"/>
            <a:ext cx="350801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79646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TEKKEN 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93114" y="1771161"/>
            <a:ext cx="4864150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8C52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Goal: Show years with the highest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8C52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 average critic scores and hits.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75038" y="3658392"/>
            <a:ext cx="5977384" cy="75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8C52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In 2020, two games achieved a 93 average critic score:</a:t>
            </a:r>
          </a:p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8C52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 Half-Life: Alyx and The Last of Us Part II. Additionally,</a:t>
            </a:r>
          </a:p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8C52FF"/>
                </a:solidFill>
                <a:latin typeface="Canva Sans"/>
                <a:ea typeface="Canva Sans"/>
                <a:cs typeface="Canva Sans"/>
                <a:sym typeface="Canva Sans"/>
              </a:rPr>
              <a:t> Ori and the Will of the Wisps also earned a 93 average critic score. </a:t>
            </a:r>
          </a:p>
        </p:txBody>
      </p:sp>
    </p:spTree>
  </p:cSld>
  <p:clrMapOvr>
    <a:masterClrMapping/>
  </p:clrMapOvr>
  <p:transition spd="slow">
    <p:push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527475" y="-2314073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6344" y="7715270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79"/>
                </a:lnTo>
                <a:lnTo>
                  <a:pt x="0" y="430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436055" y="1774922"/>
            <a:ext cx="3965633" cy="6588295"/>
            <a:chOff x="0" y="0"/>
            <a:chExt cx="3581400" cy="5949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5240" y="16510"/>
              <a:ext cx="3549650" cy="5918200"/>
            </a:xfrm>
            <a:custGeom>
              <a:avLst/>
              <a:gdLst/>
              <a:ahLst/>
              <a:cxnLst/>
              <a:rect r="r" b="b" t="t" l="l"/>
              <a:pathLst>
                <a:path h="5918200" w="3549650">
                  <a:moveTo>
                    <a:pt x="2214880" y="0"/>
                  </a:moveTo>
                  <a:lnTo>
                    <a:pt x="0" y="0"/>
                  </a:lnTo>
                  <a:lnTo>
                    <a:pt x="0" y="1394460"/>
                  </a:lnTo>
                  <a:lnTo>
                    <a:pt x="0" y="4522470"/>
                  </a:lnTo>
                  <a:lnTo>
                    <a:pt x="0" y="4583430"/>
                  </a:lnTo>
                  <a:lnTo>
                    <a:pt x="1334770" y="5918200"/>
                  </a:lnTo>
                  <a:lnTo>
                    <a:pt x="3549650" y="5918200"/>
                  </a:lnTo>
                  <a:lnTo>
                    <a:pt x="3549650" y="4522470"/>
                  </a:lnTo>
                  <a:lnTo>
                    <a:pt x="3549650" y="1394460"/>
                  </a:lnTo>
                  <a:lnTo>
                    <a:pt x="3549650" y="1333500"/>
                  </a:lnTo>
                  <a:lnTo>
                    <a:pt x="2214880" y="0"/>
                  </a:lnTo>
                  <a:close/>
                </a:path>
              </a:pathLst>
            </a:custGeom>
            <a:blipFill>
              <a:blip r:embed="rId3"/>
              <a:stretch>
                <a:fillRect l="-13043" t="0" r="-1304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81400" cy="5949950"/>
            </a:xfrm>
            <a:custGeom>
              <a:avLst/>
              <a:gdLst/>
              <a:ahLst/>
              <a:cxnLst/>
              <a:rect r="r" b="b" t="t" l="l"/>
              <a:pathLst>
                <a:path h="5949950" w="3581400">
                  <a:moveTo>
                    <a:pt x="3581400" y="5949950"/>
                  </a:moveTo>
                  <a:lnTo>
                    <a:pt x="1343660" y="5949950"/>
                  </a:lnTo>
                  <a:lnTo>
                    <a:pt x="0" y="4606290"/>
                  </a:lnTo>
                  <a:lnTo>
                    <a:pt x="0" y="0"/>
                  </a:lnTo>
                  <a:lnTo>
                    <a:pt x="2236470" y="0"/>
                  </a:lnTo>
                  <a:lnTo>
                    <a:pt x="3581400" y="1343660"/>
                  </a:lnTo>
                  <a:lnTo>
                    <a:pt x="3581400" y="5949950"/>
                  </a:lnTo>
                  <a:close/>
                  <a:moveTo>
                    <a:pt x="1356360" y="5918200"/>
                  </a:moveTo>
                  <a:lnTo>
                    <a:pt x="3548380" y="5918200"/>
                  </a:lnTo>
                  <a:lnTo>
                    <a:pt x="3548380" y="1356360"/>
                  </a:lnTo>
                  <a:lnTo>
                    <a:pt x="2223770" y="31750"/>
                  </a:lnTo>
                  <a:lnTo>
                    <a:pt x="31750" y="31750"/>
                  </a:lnTo>
                  <a:lnTo>
                    <a:pt x="31750" y="4593590"/>
                  </a:lnTo>
                  <a:lnTo>
                    <a:pt x="1356360" y="5918200"/>
                  </a:lnTo>
                  <a:close/>
                </a:path>
              </a:pathLst>
            </a:custGeom>
            <a:solidFill>
              <a:srgbClr val="6B169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33455" y="7800706"/>
            <a:ext cx="588204" cy="588204"/>
            <a:chOff x="0" y="0"/>
            <a:chExt cx="185922" cy="1859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922" cy="185922"/>
            </a:xfrm>
            <a:custGeom>
              <a:avLst/>
              <a:gdLst/>
              <a:ahLst/>
              <a:cxnLst/>
              <a:rect r="r" b="b" t="t" l="l"/>
              <a:pathLst>
                <a:path h="185922" w="185922">
                  <a:moveTo>
                    <a:pt x="0" y="0"/>
                  </a:moveTo>
                  <a:lnTo>
                    <a:pt x="185922" y="0"/>
                  </a:lnTo>
                  <a:lnTo>
                    <a:pt x="185922" y="185922"/>
                  </a:lnTo>
                  <a:lnTo>
                    <a:pt x="0" y="1859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5922" cy="224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10920" y="8482559"/>
            <a:ext cx="625135" cy="625135"/>
            <a:chOff x="0" y="0"/>
            <a:chExt cx="185922" cy="1859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5922" cy="185922"/>
            </a:xfrm>
            <a:custGeom>
              <a:avLst/>
              <a:gdLst/>
              <a:ahLst/>
              <a:cxnLst/>
              <a:rect r="r" b="b" t="t" l="l"/>
              <a:pathLst>
                <a:path h="185922" w="185922">
                  <a:moveTo>
                    <a:pt x="0" y="0"/>
                  </a:moveTo>
                  <a:lnTo>
                    <a:pt x="185922" y="0"/>
                  </a:lnTo>
                  <a:lnTo>
                    <a:pt x="185922" y="185922"/>
                  </a:lnTo>
                  <a:lnTo>
                    <a:pt x="0" y="1859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85922" cy="224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21274" y="7930053"/>
            <a:ext cx="588204" cy="652035"/>
            <a:chOff x="0" y="0"/>
            <a:chExt cx="185922" cy="2060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5922" cy="206098"/>
            </a:xfrm>
            <a:custGeom>
              <a:avLst/>
              <a:gdLst/>
              <a:ahLst/>
              <a:cxnLst/>
              <a:rect r="r" b="b" t="t" l="l"/>
              <a:pathLst>
                <a:path h="206098" w="185922">
                  <a:moveTo>
                    <a:pt x="0" y="0"/>
                  </a:moveTo>
                  <a:lnTo>
                    <a:pt x="185922" y="0"/>
                  </a:lnTo>
                  <a:lnTo>
                    <a:pt x="185922" y="206098"/>
                  </a:lnTo>
                  <a:lnTo>
                    <a:pt x="0" y="206098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85922" cy="244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06987" y="8582089"/>
            <a:ext cx="625135" cy="625135"/>
            <a:chOff x="0" y="0"/>
            <a:chExt cx="185922" cy="1859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5922" cy="185922"/>
            </a:xfrm>
            <a:custGeom>
              <a:avLst/>
              <a:gdLst/>
              <a:ahLst/>
              <a:cxnLst/>
              <a:rect r="r" b="b" t="t" l="l"/>
              <a:pathLst>
                <a:path h="185922" w="185922">
                  <a:moveTo>
                    <a:pt x="0" y="0"/>
                  </a:moveTo>
                  <a:lnTo>
                    <a:pt x="185922" y="0"/>
                  </a:lnTo>
                  <a:lnTo>
                    <a:pt x="185922" y="185922"/>
                  </a:lnTo>
                  <a:lnTo>
                    <a:pt x="0" y="185922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85922" cy="224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16508570" y="-189719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314450" y="7200900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419573" y="481696"/>
            <a:ext cx="8061321" cy="9465899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true" flipV="false" rot="0">
            <a:off x="-1049959" y="-545580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709503" y="9869059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055724" y="4726656"/>
            <a:ext cx="975980" cy="975980"/>
          </a:xfrm>
          <a:custGeom>
            <a:avLst/>
            <a:gdLst/>
            <a:ahLst/>
            <a:cxnLst/>
            <a:rect r="r" b="b" t="t" l="l"/>
            <a:pathLst>
              <a:path h="975980" w="975980">
                <a:moveTo>
                  <a:pt x="0" y="0"/>
                </a:moveTo>
                <a:lnTo>
                  <a:pt x="975980" y="0"/>
                </a:lnTo>
                <a:lnTo>
                  <a:pt x="975980" y="975980"/>
                </a:lnTo>
                <a:lnTo>
                  <a:pt x="0" y="975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233455" y="7980495"/>
            <a:ext cx="56983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10920" y="8709262"/>
            <a:ext cx="504618" cy="30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</a:pPr>
            <a:r>
              <a:rPr lang="en-US" sz="177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10108" y="-94082"/>
            <a:ext cx="13061599" cy="160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592">
                <a:solidFill>
                  <a:srgbClr val="F8AD7C"/>
                </a:solidFill>
                <a:latin typeface="HK Modular"/>
                <a:ea typeface="HK Modular"/>
                <a:cs typeface="HK Modular"/>
                <a:sym typeface="HK Modular"/>
              </a:rPr>
              <a:t>TOP 10 YEARS WITH AVG USER SCORE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90010" y="7933504"/>
            <a:ext cx="964212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Insight: “Fans loved 1998 and 2004, aligning with critic peaks.”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84239" y="8578695"/>
            <a:ext cx="564683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“2004: Fan-favorite gameplay shone.”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03603" y="4290868"/>
            <a:ext cx="3680222" cy="75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1"/>
              </a:lnSpc>
            </a:pPr>
            <a:r>
              <a:rPr lang="en-US" sz="4415">
                <a:solidFill>
                  <a:srgbClr val="FF3131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HALF LIFE 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27782" y="9237215"/>
            <a:ext cx="591593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Goal: Highlight years with the highest average user scores and hits.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315538" y="9426299"/>
            <a:ext cx="504618" cy="491582"/>
            <a:chOff x="0" y="0"/>
            <a:chExt cx="150079" cy="14620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0079" cy="146202"/>
            </a:xfrm>
            <a:custGeom>
              <a:avLst/>
              <a:gdLst/>
              <a:ahLst/>
              <a:cxnLst/>
              <a:rect r="r" b="b" t="t" l="l"/>
              <a:pathLst>
                <a:path h="146202" w="150079">
                  <a:moveTo>
                    <a:pt x="0" y="0"/>
                  </a:moveTo>
                  <a:lnTo>
                    <a:pt x="150079" y="0"/>
                  </a:lnTo>
                  <a:lnTo>
                    <a:pt x="150079" y="146202"/>
                  </a:lnTo>
                  <a:lnTo>
                    <a:pt x="0" y="146202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50079" cy="184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332122" y="9342214"/>
            <a:ext cx="540239" cy="520252"/>
            <a:chOff x="0" y="0"/>
            <a:chExt cx="160673" cy="15472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60673" cy="154729"/>
            </a:xfrm>
            <a:custGeom>
              <a:avLst/>
              <a:gdLst/>
              <a:ahLst/>
              <a:cxnLst/>
              <a:rect r="r" b="b" t="t" l="l"/>
              <a:pathLst>
                <a:path h="154729" w="160673">
                  <a:moveTo>
                    <a:pt x="0" y="0"/>
                  </a:moveTo>
                  <a:lnTo>
                    <a:pt x="160673" y="0"/>
                  </a:lnTo>
                  <a:lnTo>
                    <a:pt x="160673" y="154729"/>
                  </a:lnTo>
                  <a:lnTo>
                    <a:pt x="0" y="154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60673" cy="192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367743" y="9430687"/>
            <a:ext cx="504618" cy="30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</a:pPr>
            <a:r>
              <a:rPr lang="en-US" sz="177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24885" y="-1535275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79"/>
                </a:moveTo>
                <a:lnTo>
                  <a:pt x="19144798" y="4307579"/>
                </a:lnTo>
                <a:lnTo>
                  <a:pt x="19144798" y="0"/>
                </a:lnTo>
                <a:lnTo>
                  <a:pt x="0" y="0"/>
                </a:lnTo>
                <a:lnTo>
                  <a:pt x="0" y="4307579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885" y="7514696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79"/>
                </a:lnTo>
                <a:lnTo>
                  <a:pt x="0" y="430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85040" y="2394718"/>
            <a:ext cx="2810772" cy="2151057"/>
            <a:chOff x="0" y="0"/>
            <a:chExt cx="757510" cy="579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7510" cy="579715"/>
            </a:xfrm>
            <a:custGeom>
              <a:avLst/>
              <a:gdLst/>
              <a:ahLst/>
              <a:cxnLst/>
              <a:rect r="r" b="b" t="t" l="l"/>
              <a:pathLst>
                <a:path h="579715" w="757510">
                  <a:moveTo>
                    <a:pt x="71614" y="0"/>
                  </a:moveTo>
                  <a:lnTo>
                    <a:pt x="685897" y="0"/>
                  </a:lnTo>
                  <a:cubicBezTo>
                    <a:pt x="704890" y="0"/>
                    <a:pt x="723105" y="7545"/>
                    <a:pt x="736535" y="20975"/>
                  </a:cubicBezTo>
                  <a:cubicBezTo>
                    <a:pt x="749965" y="34405"/>
                    <a:pt x="757510" y="52621"/>
                    <a:pt x="757510" y="71614"/>
                  </a:cubicBezTo>
                  <a:lnTo>
                    <a:pt x="757510" y="508102"/>
                  </a:lnTo>
                  <a:cubicBezTo>
                    <a:pt x="757510" y="547653"/>
                    <a:pt x="725448" y="579715"/>
                    <a:pt x="685897" y="579715"/>
                  </a:cubicBezTo>
                  <a:lnTo>
                    <a:pt x="71614" y="579715"/>
                  </a:lnTo>
                  <a:cubicBezTo>
                    <a:pt x="52621" y="579715"/>
                    <a:pt x="34405" y="572171"/>
                    <a:pt x="20975" y="558740"/>
                  </a:cubicBezTo>
                  <a:cubicBezTo>
                    <a:pt x="7545" y="545310"/>
                    <a:pt x="0" y="527095"/>
                    <a:pt x="0" y="508102"/>
                  </a:cubicBezTo>
                  <a:lnTo>
                    <a:pt x="0" y="71614"/>
                  </a:lnTo>
                  <a:cubicBezTo>
                    <a:pt x="0" y="52621"/>
                    <a:pt x="7545" y="34405"/>
                    <a:pt x="20975" y="20975"/>
                  </a:cubicBezTo>
                  <a:cubicBezTo>
                    <a:pt x="34405" y="7545"/>
                    <a:pt x="52621" y="0"/>
                    <a:pt x="71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B169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57510" cy="61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7321957" y="3953797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14450" y="7200900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60925" y="9857483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04743" y="2139653"/>
            <a:ext cx="3091069" cy="2661187"/>
          </a:xfrm>
          <a:custGeom>
            <a:avLst/>
            <a:gdLst/>
            <a:ahLst/>
            <a:cxnLst/>
            <a:rect r="r" b="b" t="t" l="l"/>
            <a:pathLst>
              <a:path h="2661187" w="3091069">
                <a:moveTo>
                  <a:pt x="0" y="0"/>
                </a:moveTo>
                <a:lnTo>
                  <a:pt x="3091069" y="0"/>
                </a:lnTo>
                <a:lnTo>
                  <a:pt x="3091069" y="2661186"/>
                </a:lnTo>
                <a:lnTo>
                  <a:pt x="0" y="2661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076" r="0" b="-807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696590" y="4026455"/>
            <a:ext cx="4688024" cy="4348779"/>
            <a:chOff x="0" y="0"/>
            <a:chExt cx="1263435" cy="11720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3435" cy="1172008"/>
            </a:xfrm>
            <a:custGeom>
              <a:avLst/>
              <a:gdLst/>
              <a:ahLst/>
              <a:cxnLst/>
              <a:rect r="r" b="b" t="t" l="l"/>
              <a:pathLst>
                <a:path h="1172008" w="1263435">
                  <a:moveTo>
                    <a:pt x="42937" y="0"/>
                  </a:moveTo>
                  <a:lnTo>
                    <a:pt x="1220498" y="0"/>
                  </a:lnTo>
                  <a:cubicBezTo>
                    <a:pt x="1244211" y="0"/>
                    <a:pt x="1263435" y="19224"/>
                    <a:pt x="1263435" y="42937"/>
                  </a:cubicBezTo>
                  <a:lnTo>
                    <a:pt x="1263435" y="1129071"/>
                  </a:lnTo>
                  <a:cubicBezTo>
                    <a:pt x="1263435" y="1152784"/>
                    <a:pt x="1244211" y="1172008"/>
                    <a:pt x="1220498" y="1172008"/>
                  </a:cubicBezTo>
                  <a:lnTo>
                    <a:pt x="42937" y="1172008"/>
                  </a:lnTo>
                  <a:cubicBezTo>
                    <a:pt x="19224" y="1172008"/>
                    <a:pt x="0" y="1152784"/>
                    <a:pt x="0" y="1129071"/>
                  </a:cubicBezTo>
                  <a:lnTo>
                    <a:pt x="0" y="42937"/>
                  </a:lnTo>
                  <a:cubicBezTo>
                    <a:pt x="0" y="19224"/>
                    <a:pt x="19224" y="0"/>
                    <a:pt x="429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B169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63435" cy="1210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060119" y="1984423"/>
            <a:ext cx="4089249" cy="6318153"/>
          </a:xfrm>
          <a:custGeom>
            <a:avLst/>
            <a:gdLst/>
            <a:ahLst/>
            <a:cxnLst/>
            <a:rect r="r" b="b" t="t" l="l"/>
            <a:pathLst>
              <a:path h="6318153" w="4089249">
                <a:moveTo>
                  <a:pt x="0" y="0"/>
                </a:moveTo>
                <a:lnTo>
                  <a:pt x="4089249" y="0"/>
                </a:lnTo>
                <a:lnTo>
                  <a:pt x="4089249" y="6318154"/>
                </a:lnTo>
                <a:lnTo>
                  <a:pt x="0" y="6318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526807" y="1785877"/>
            <a:ext cx="17181281" cy="794847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914213" y="137054"/>
            <a:ext cx="10589208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u="sng">
                <a:solidFill>
                  <a:srgbClr val="250969"/>
                </a:solidFill>
                <a:latin typeface="Pattanakarn SemiExpanded Ultra-Bold"/>
                <a:ea typeface="Pattanakarn SemiExpanded Ultra-Bold"/>
                <a:cs typeface="Pattanakarn SemiExpanded Ultra-Bold"/>
                <a:sym typeface="Pattanakarn SemiExpanded Ultra-Bold"/>
              </a:rPr>
              <a:t>Top 10 Years by Combined Scores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57962" y="2057640"/>
            <a:ext cx="10101709" cy="33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0154" indent="-215077" lvl="1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Goal: Present years with the highest combined critic/user scores and hits.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19279" y="8680974"/>
            <a:ext cx="11179076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BF63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Insight: “2008 shows strong critic-fan alignment (e.g., GTA IV).”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2125" y="9379267"/>
            <a:ext cx="445338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BD59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IN </a:t>
            </a:r>
            <a:r>
              <a:rPr lang="en-US" sz="1899">
                <a:solidFill>
                  <a:srgbClr val="FFBD59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“2008: Quality met popularity.”</a:t>
            </a:r>
          </a:p>
        </p:txBody>
      </p:sp>
    </p:spTree>
  </p:cSld>
  <p:clrMapOvr>
    <a:masterClrMapping/>
  </p:clrMapOvr>
  <p:transition spd="slow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24885" y="-1535275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79"/>
                </a:moveTo>
                <a:lnTo>
                  <a:pt x="19144798" y="4307579"/>
                </a:lnTo>
                <a:lnTo>
                  <a:pt x="19144798" y="0"/>
                </a:lnTo>
                <a:lnTo>
                  <a:pt x="0" y="0"/>
                </a:lnTo>
                <a:lnTo>
                  <a:pt x="0" y="4307579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885" y="7514696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79"/>
                </a:lnTo>
                <a:lnTo>
                  <a:pt x="0" y="430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432139" y="3814984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73962" y="4549923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75549" y="10019935"/>
            <a:ext cx="8221803" cy="2257690"/>
            <a:chOff x="0" y="0"/>
            <a:chExt cx="812800" cy="223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23193"/>
            </a:xfrm>
            <a:custGeom>
              <a:avLst/>
              <a:gdLst/>
              <a:ahLst/>
              <a:cxnLst/>
              <a:rect r="r" b="b" t="t" l="l"/>
              <a:pathLst>
                <a:path h="223193" w="812800">
                  <a:moveTo>
                    <a:pt x="812800" y="111597"/>
                  </a:moveTo>
                  <a:lnTo>
                    <a:pt x="609600" y="223193"/>
                  </a:lnTo>
                  <a:lnTo>
                    <a:pt x="203200" y="223193"/>
                  </a:lnTo>
                  <a:lnTo>
                    <a:pt x="0" y="111597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111597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38100"/>
              <a:ext cx="584200" cy="26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33511" y="9857483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96798" y="648949"/>
            <a:ext cx="14192029" cy="8969857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-2133448" y="1028700"/>
            <a:ext cx="8848402" cy="8848402"/>
          </a:xfrm>
          <a:custGeom>
            <a:avLst/>
            <a:gdLst/>
            <a:ahLst/>
            <a:cxnLst/>
            <a:rect r="r" b="b" t="t" l="l"/>
            <a:pathLst>
              <a:path h="8848402" w="8848402">
                <a:moveTo>
                  <a:pt x="0" y="0"/>
                </a:moveTo>
                <a:lnTo>
                  <a:pt x="8848402" y="0"/>
                </a:lnTo>
                <a:lnTo>
                  <a:pt x="8848402" y="8848402"/>
                </a:lnTo>
                <a:lnTo>
                  <a:pt x="0" y="88484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97900" y="1624795"/>
            <a:ext cx="958840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6D4D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Goal: Display total sales in top years from analyses of 1994 - 2020.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77354" y="8779037"/>
            <a:ext cx="981819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CB9C7E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Insight: “2000–2010 sales peaked with blockbusters like Wii Sports.”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58038" y="3112987"/>
            <a:ext cx="519916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CC0D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“Wii’s appeal drove 2006–2008 sales.”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19868" y="9306195"/>
            <a:ext cx="12933164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GAMES LIKE : GTA IV - TEKKEN 3 - CALL OF DUTY - SUPER MARIO AND MANY MORE GAINED HIGHES  SALES !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076305" y="-85725"/>
            <a:ext cx="4831591" cy="158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1"/>
              </a:lnSpc>
            </a:pPr>
            <a:r>
              <a:rPr lang="en-US" sz="455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TOP SALES</a:t>
            </a:r>
          </a:p>
          <a:p>
            <a:pPr algn="just">
              <a:lnSpc>
                <a:spcPts val="6371"/>
              </a:lnSpc>
            </a:pPr>
            <a:r>
              <a:rPr lang="en-US" sz="455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1994 - 2020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02623" y="4064771"/>
            <a:ext cx="3836614" cy="27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53221" indent="-176610" lvl="1">
              <a:lnSpc>
                <a:spcPts val="2290"/>
              </a:lnSpc>
              <a:buFont typeface="Arial"/>
              <a:buChar char="•"/>
            </a:pPr>
            <a:r>
              <a:rPr lang="en-US" sz="1636">
                <a:solidFill>
                  <a:srgbClr val="0CC0D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SALES  WILL  BE  IN  MILLION’S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9280" y="1636678"/>
            <a:ext cx="20979197" cy="6066095"/>
          </a:xfrm>
          <a:custGeom>
            <a:avLst/>
            <a:gdLst/>
            <a:ahLst/>
            <a:cxnLst/>
            <a:rect r="r" b="b" t="t" l="l"/>
            <a:pathLst>
              <a:path h="6066095" w="20979197">
                <a:moveTo>
                  <a:pt x="0" y="0"/>
                </a:moveTo>
                <a:lnTo>
                  <a:pt x="20979197" y="0"/>
                </a:lnTo>
                <a:lnTo>
                  <a:pt x="20979197" y="6066095"/>
                </a:lnTo>
                <a:lnTo>
                  <a:pt x="0" y="6066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-8890" t="0" r="-8890" b="-115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856798" y="-2153790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819298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20693" y="-143581"/>
            <a:ext cx="7759310" cy="12878523"/>
          </a:xfrm>
          <a:custGeom>
            <a:avLst/>
            <a:gdLst/>
            <a:ahLst/>
            <a:cxnLst/>
            <a:rect r="r" b="b" t="t" l="l"/>
            <a:pathLst>
              <a:path h="12878523" w="7759310">
                <a:moveTo>
                  <a:pt x="0" y="0"/>
                </a:moveTo>
                <a:lnTo>
                  <a:pt x="7759310" y="0"/>
                </a:lnTo>
                <a:lnTo>
                  <a:pt x="7759310" y="12878523"/>
                </a:lnTo>
                <a:lnTo>
                  <a:pt x="0" y="12878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2805" y="9850727"/>
            <a:ext cx="12720862" cy="2884214"/>
            <a:chOff x="0" y="0"/>
            <a:chExt cx="812800" cy="184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84072"/>
            </a:xfrm>
            <a:custGeom>
              <a:avLst/>
              <a:gdLst/>
              <a:ahLst/>
              <a:cxnLst/>
              <a:rect r="r" b="b" t="t" l="l"/>
              <a:pathLst>
                <a:path h="184072" w="812800">
                  <a:moveTo>
                    <a:pt x="406400" y="0"/>
                  </a:moveTo>
                  <a:lnTo>
                    <a:pt x="812800" y="184072"/>
                  </a:lnTo>
                  <a:lnTo>
                    <a:pt x="0" y="184072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2090" y="39721"/>
              <a:ext cx="468619" cy="144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806022" y="962086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0666" y="5958649"/>
            <a:ext cx="11325140" cy="365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9"/>
              </a:lnSpc>
              <a:spcBef>
                <a:spcPct val="0"/>
              </a:spcBef>
            </a:pPr>
            <a:r>
              <a:rPr lang="en-US" sz="1892">
                <a:solidFill>
                  <a:srgbClr val="00BF63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Cultural Impact of Iconic Games:</a:t>
            </a:r>
          </a:p>
          <a:p>
            <a:pPr algn="ctr">
              <a:lnSpc>
                <a:spcPts val="2649"/>
              </a:lnSpc>
              <a:spcBef>
                <a:spcPct val="0"/>
              </a:spcBef>
            </a:pPr>
          </a:p>
          <a:p>
            <a:pPr algn="ctr">
              <a:lnSpc>
                <a:spcPts val="2649"/>
              </a:lnSpc>
              <a:spcBef>
                <a:spcPct val="0"/>
              </a:spcBef>
            </a:pPr>
            <a:r>
              <a:rPr lang="en-US" b="true" sz="1892">
                <a:solidFill>
                  <a:srgbClr val="FFBD59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Insight:</a:t>
            </a:r>
            <a:r>
              <a:rPr lang="en-US" sz="1892">
                <a:solidFill>
                  <a:srgbClr val="00BF63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 “The 1998–2012 period produced culturally transformative games like </a:t>
            </a:r>
            <a:r>
              <a:rPr lang="en-US" sz="1892">
                <a:solidFill>
                  <a:srgbClr val="FF3131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The Legend of Zelda</a:t>
            </a:r>
            <a:r>
              <a:rPr lang="en-US" sz="1892">
                <a:solidFill>
                  <a:srgbClr val="00BF63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: Ocarina of Time (1998) and </a:t>
            </a:r>
            <a:r>
              <a:rPr lang="en-US" sz="1892">
                <a:solidFill>
                  <a:srgbClr val="FF3131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Call of Duty: Modern Warfare</a:t>
            </a:r>
            <a:r>
              <a:rPr lang="en-US" sz="1892">
                <a:solidFill>
                  <a:srgbClr val="00BF63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 (2007), which redefined genres and influenced modern gaming.”</a:t>
            </a:r>
          </a:p>
          <a:p>
            <a:pPr algn="ctr">
              <a:lnSpc>
                <a:spcPts val="2649"/>
              </a:lnSpc>
              <a:spcBef>
                <a:spcPct val="0"/>
              </a:spcBef>
            </a:pPr>
          </a:p>
          <a:p>
            <a:pPr algn="ctr">
              <a:lnSpc>
                <a:spcPts val="2649"/>
              </a:lnSpc>
              <a:spcBef>
                <a:spcPct val="0"/>
              </a:spcBef>
            </a:pPr>
            <a:r>
              <a:rPr lang="en-US" sz="1892">
                <a:solidFill>
                  <a:srgbClr val="00BF63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Evidence: Analysis likely includes </a:t>
            </a:r>
            <a:r>
              <a:rPr lang="en-US" sz="1892">
                <a:solidFill>
                  <a:srgbClr val="FF3131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Wii Sports</a:t>
            </a:r>
            <a:r>
              <a:rPr lang="en-US" sz="1892">
                <a:solidFill>
                  <a:srgbClr val="00BF63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 (2006) and </a:t>
            </a:r>
            <a:r>
              <a:rPr lang="en-US" sz="1892">
                <a:solidFill>
                  <a:srgbClr val="FF3131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Grand Theft Auto titles </a:t>
            </a:r>
            <a:r>
              <a:rPr lang="en-US" sz="1892">
                <a:solidFill>
                  <a:srgbClr val="00BF63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(2000s), which were cultural phenomena. Ocarina of Time (1998) from critics ( analysis )  set a benchmark for 3D action-adventure games, scoring ~99/100. </a:t>
            </a:r>
            <a:r>
              <a:rPr lang="en-US" sz="1892">
                <a:solidFill>
                  <a:srgbClr val="FF3131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Call of Duty</a:t>
            </a:r>
            <a:r>
              <a:rPr lang="en-US" sz="1892">
                <a:solidFill>
                  <a:srgbClr val="00BF63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 (2007) from Analysis 4. popularized online multiplayer shooters.</a:t>
            </a:r>
          </a:p>
          <a:p>
            <a:pPr algn="ctr">
              <a:lnSpc>
                <a:spcPts val="2649"/>
              </a:lnSpc>
              <a:spcBef>
                <a:spcPct val="0"/>
              </a:spcBef>
            </a:pPr>
          </a:p>
          <a:p>
            <a:pPr algn="ctr">
              <a:lnSpc>
                <a:spcPts val="2649"/>
              </a:lnSpc>
              <a:spcBef>
                <a:spcPct val="0"/>
              </a:spcBef>
            </a:pPr>
            <a:r>
              <a:rPr lang="en-US" sz="1892">
                <a:solidFill>
                  <a:srgbClr val="FFBD59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Why It Matters:</a:t>
            </a:r>
            <a:r>
              <a:rPr lang="en-US" sz="1892">
                <a:solidFill>
                  <a:srgbClr val="00BF63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 Shows how the Golden Age wasn’t just about numbers but also cultural milestones, appealing to the “fan love” aspect of the hook.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0666" y="59263"/>
            <a:ext cx="11879054" cy="96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1"/>
              </a:lnSpc>
            </a:pPr>
            <a:r>
              <a:rPr lang="en-US" sz="5708" b="true">
                <a:solidFill>
                  <a:srgbClr val="F7964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DEFINING  THE  GOLDEN  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3053" y="1247423"/>
            <a:ext cx="1198036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8C52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Goal: Propose the Golden Age (e.g., 1998–2012) with evidence, including top 300 games analysis.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0698" y="1874451"/>
            <a:ext cx="12005076" cy="364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79646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Content: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79646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Summary: “The Golden Age is 1998–2012, driven by high sales, scores, hits, and platform/genre trends.”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79646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Rationale: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 marL="410209" indent="-205105" lvl="1">
              <a:lnSpc>
                <a:spcPts val="2659"/>
              </a:lnSpc>
              <a:buAutoNum type="arabicPeriod" startAt="1"/>
            </a:pPr>
            <a:r>
              <a:rPr lang="en-US" sz="1899">
                <a:solidFill>
                  <a:srgbClr val="F79646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Top 10 games (2000–2010, e.g., Wii Sports).</a:t>
            </a:r>
          </a:p>
          <a:p>
            <a:pPr algn="ctr" marL="410209" indent="-205105" lvl="1">
              <a:lnSpc>
                <a:spcPts val="2659"/>
              </a:lnSpc>
              <a:buAutoNum type="arabicPeriod" startAt="1"/>
            </a:pPr>
            <a:r>
              <a:rPr lang="en-US" sz="1899">
                <a:solidFill>
                  <a:srgbClr val="F79646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Peak scores in 1998, 2004, 2008.</a:t>
            </a:r>
          </a:p>
          <a:p>
            <a:pPr algn="ctr" marL="410209" indent="-205105" lvl="1">
              <a:lnSpc>
                <a:spcPts val="2659"/>
              </a:lnSpc>
              <a:buAutoNum type="arabicPeriod" startAt="1"/>
            </a:pPr>
            <a:r>
              <a:rPr lang="en-US" sz="1899">
                <a:solidFill>
                  <a:srgbClr val="F79646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High sales in 2000–2010.</a:t>
            </a:r>
          </a:p>
          <a:p>
            <a:pPr algn="ctr" marL="410209" indent="-205105" lvl="1">
              <a:lnSpc>
                <a:spcPts val="2659"/>
              </a:lnSpc>
              <a:buAutoNum type="arabicPeriod" startAt="1"/>
            </a:pPr>
            <a:r>
              <a:rPr lang="en-US" sz="1899">
                <a:solidFill>
                  <a:srgbClr val="F79646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Top 300 games show PlayStation 2 and Action genre dominance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DAGtUtAm-FA</dc:identifier>
  <dcterms:modified xsi:type="dcterms:W3CDTF">2011-08-01T06:04:30Z</dcterms:modified>
  <cp:revision>1</cp:revision>
  <dc:title>MAJOR PROJECT</dc:title>
</cp:coreProperties>
</file>